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83" r:id="rId3"/>
    <p:sldId id="286" r:id="rId4"/>
    <p:sldId id="287" r:id="rId5"/>
    <p:sldId id="288" r:id="rId6"/>
    <p:sldId id="272" r:id="rId7"/>
    <p:sldId id="276" r:id="rId8"/>
    <p:sldId id="277" r:id="rId9"/>
    <p:sldId id="262" r:id="rId10"/>
    <p:sldId id="278" r:id="rId11"/>
    <p:sldId id="271" r:id="rId12"/>
    <p:sldId id="289" r:id="rId13"/>
    <p:sldId id="264" r:id="rId14"/>
    <p:sldId id="291" r:id="rId15"/>
    <p:sldId id="274" r:id="rId16"/>
    <p:sldId id="265" r:id="rId17"/>
    <p:sldId id="270" r:id="rId18"/>
    <p:sldId id="279" r:id="rId19"/>
    <p:sldId id="268" r:id="rId20"/>
    <p:sldId id="280" r:id="rId21"/>
    <p:sldId id="281" r:id="rId22"/>
    <p:sldId id="282" r:id="rId23"/>
    <p:sldId id="290" r:id="rId24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4629" autoAdjust="0"/>
  </p:normalViewPr>
  <p:slideViewPr>
    <p:cSldViewPr>
      <p:cViewPr varScale="1">
        <p:scale>
          <a:sx n="117" d="100"/>
          <a:sy n="117" d="100"/>
        </p:scale>
        <p:origin x="75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C4CAF-C3E7-4B6E-9FE3-5E4670EC2DC7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43CFD-79AC-4997-8799-81E73367A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73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iriusolym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yazolymp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olympcmiso@yandex.ru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riusolymp.ru/" TargetMode="External"/><Relationship Id="rId2" Type="http://schemas.openxmlformats.org/officeDocument/2006/relationships/hyperlink" Target="http://www.ryazolym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minobr.ryazan.gov.ru/activities/regionalnyy_etap_vserossiyskoy_olimpiady_shkolnikov/2024_2025_god/" TargetMode="External"/><Relationship Id="rId4" Type="http://schemas.openxmlformats.org/officeDocument/2006/relationships/hyperlink" Target="https://minobr.ryazan.gov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miso.ru/&#1074;&#1089;&#1086;&#1096;/" TargetMode="External"/><Relationship Id="rId2" Type="http://schemas.openxmlformats.org/officeDocument/2006/relationships/hyperlink" Target="mailto:olympcmiso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inobr.ryazan.gov.ru/activities/regionalnyy_etap_vserossiyskoy_olimpiady_shkolnikov/2024_2025_go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ryazolymp.ru/?ysclid=lmqowegydv93932586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1"/>
          <a:stretch/>
        </p:blipFill>
        <p:spPr bwMode="auto">
          <a:xfrm>
            <a:off x="-80537" y="-92546"/>
            <a:ext cx="9405019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64" y="1186649"/>
            <a:ext cx="8869865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Организация проведения школьного этапа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всероссийской олимпиады школьников в г. Рязани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учебном году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ШЭ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образовательной платформе «Сириус. Курсы»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  <a:hlinkClick r:id="rId2"/>
              </a:rPr>
              <a:t>https://siriusolymp.ru/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60282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127747" y="36255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4" r="1209" b="8640"/>
          <a:stretch/>
        </p:blipFill>
        <p:spPr bwMode="auto">
          <a:xfrm>
            <a:off x="1104800" y="1550003"/>
            <a:ext cx="6934400" cy="322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630632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Представители оргкомитета школьного этапа в день проведения каждой олимпиады не позднее 8:00 размещают задания, защищенные паролем, на официальном сайте «Олимпиады школьников г. Рязани»  </a:t>
            </a:r>
            <a:r>
              <a:rPr lang="en-US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ryazolymp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 случае технического сбоя олимпиадные работы направляются в день проведения олимпиады на официальную электронную почту образовательного учреждения. Ключи и варианты решений олимпиадных заданий размещаются на сайте в день проведения олимпиады не ранее 14:00.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Для организации проведения школьного этапа всероссийской олимпиады школьников в каждом образовательном учреждении членами оргкомитета назначаются ответственные за проведение олимпиады, которые:</a:t>
            </a:r>
          </a:p>
          <a:p>
            <a:pPr marL="171450" lvl="0" indent="-1714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разрабатывают план-график проведения школьного этапа олимпиады по каждому общеобразовательному предмету в соответствии с утвержденными организатором сроками проведения школьного этапа. План-график включает указание времени и места проведения олимпиады в каждом классе (параллели) по каждому общеобразовательному предмету;</a:t>
            </a:r>
          </a:p>
          <a:p>
            <a:pPr marL="171450" lvl="0" indent="-1714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обеспечивают информирование обучающихся и их родителей (законных представителей) о порядке проведения, месте и времени проведения школьного этапа по каждому общеобразовательному предмету;</a:t>
            </a:r>
          </a:p>
          <a:p>
            <a:pPr marL="171450" lvl="0" indent="-1714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разрабатывают локальные нормативные акты, распорядительные документы, обеспечивающие проведение школьного этапа олимпиады в соответствии с Порядком проведения всероссийской олимпиады школьников, другими документами, регламентирующими проведение школьного этапа олимпиады в городе Рязани;</a:t>
            </a:r>
          </a:p>
          <a:p>
            <a:pPr marL="171450" lvl="0" indent="-1714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обеспечивают проведение школьного этапа всероссийской олимпиады школьников в соответствии с Порядком и требованиями.</a:t>
            </a:r>
            <a:r>
              <a:rPr lang="ru-RU" sz="1400" dirty="0"/>
              <a:t>	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127747" y="36255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67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343" y="802035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обеспечивает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сбор 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хранение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заявлений от родителей (законных представителей) обучающихся, заявивших о своем участии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олимпиаде, об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ознакомлении с Порядком и о согласии на публикацию результатов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каждому общеобразовательному предмету на своем официальном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сайте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сети интернет с указанием фамилии, инициалов, класса, муниципального/городского округа, количества баллов,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набранных при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выполнении заданий, и передает их организатору школьного этапа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олимпиады (за 10 календарных дней до начала олимпиады);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Собрать согласие на обработку персональных данных от родителей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обеспечивает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информирование участников о продолжительности выполнения олимпиадных заданий, об оформлении выполненных олимпиадных работ, о проведении анализа олимпиадных заданий, показе выполненных олимпиадных работ, порядке подачи и рассмотрения апелляций, об основаниях для удаления с олимпиады, а также 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времени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месте ознакомления с результатами олимпиады;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осуществляет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тиражирование, кодирование (обезличивание), копирование и раскодирование олимпиадных работ участников школьного этапа олимпиады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обеспечивает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хранение оригиналов, выполненных письменных олимпиадных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 (до 31 мая 2025 года);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Олимпиадные работы хранятся в ОУ до конца учебного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несет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ответственность за жизнь и здоровье участников олимпиады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 время проведения этапа олимпиады.</a:t>
            </a:r>
          </a:p>
        </p:txBody>
      </p:sp>
      <p:pic>
        <p:nvPicPr>
          <p:cNvPr id="3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127747" y="36255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32" y="5276"/>
            <a:ext cx="90010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Образовательная организация для проведения школьного этап олимпиады: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информационное сопровождение школьного этапа олимпиады (место и время проведения анализа заданий и показа работ, сроки и место проведения апелляций, адрес официального сайта, на котором размещаются предварительные и итоговые результаты и т.д.);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формирует состав организаторов в аудиториях и вне аудиторий (из числа педагогов, не преподающих предмет, по которому проводится олимпиада);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обеспечивает подготовку аудиторий, исключив наличие в них справочных материалов по соответствующим общеобразовательным предметам, не указанных в Методических рекомендациях;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организует регистрацию участников школьного этапа олимпиады, организаторов в аудитории и организаторов вне аудитории, лиц, сопровождающих участников школьного этапа олимпиады, общественных наблюдателей;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обеспечивает условия для работы организаторов школьного этапа олимпиады, жюри (предусматривает необходимое количество кабинетов, оснащенных оргтехникой, интернет-связью, оборудованием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обеспечивает безопасность участников школьного этапа олимпиады в месте его проведения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началом проведения школьного этапа олимпиады в общеобразовательном учреждении проводится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инструктаж с работниками учреждения, участвующими в проведении олимпиад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(приложения 2.3); обеспечивается тиражирование олимпиадных заданий, соблюдая условия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конфиденциальности;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аудитории проводится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инструктаж с участниками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олимпиады (приложение 2.3.1) и заполняются инструкции для участников школьного этапа всероссийской олимпиады школьников (приложение 2.4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случае нарушения участником олимпиады Порядка проведения всероссийской олимпиады школьников представитель организатора олимпиады вправе удалить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его из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аудитории, составив акт об удалении (приложение 2.5). Участники олимпиады, которые были удалены, лишаются права дальнейшего участия в олимпиаде по данному общеобразовательному предмету в текущем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году;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члены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оргкомитета олимпиады осуществляют кодирование (обезличивание) олимпиадных работ участников школьного этапа олимпиады; обеспечивают их хранение, исключая несанкционированный доступ к ним. </a:t>
            </a:r>
          </a:p>
        </p:txBody>
      </p:sp>
    </p:spTree>
    <p:extLst>
      <p:ext uri="{BB962C8B-B14F-4D97-AF65-F5344CB8AC3E}">
        <p14:creationId xmlns:p14="http://schemas.microsoft.com/office/powerpoint/2010/main" val="867832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13119" r="8956" b="4486"/>
          <a:stretch/>
        </p:blipFill>
        <p:spPr bwMode="auto">
          <a:xfrm>
            <a:off x="13338" y="37596"/>
            <a:ext cx="9108504" cy="507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7696" y="487600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Апелляционная комиссия</a:t>
            </a:r>
          </a:p>
        </p:txBody>
      </p:sp>
    </p:spTree>
    <p:extLst>
      <p:ext uri="{BB962C8B-B14F-4D97-AF65-F5344CB8AC3E}">
        <p14:creationId xmlns:p14="http://schemas.microsoft.com/office/powerpoint/2010/main" val="2707624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492" y="980066"/>
            <a:ext cx="8856984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Список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всех участников школьного этапа олимпиады с указанием набранных баллов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предоставляется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формате .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(приложение 2.15) на адрес электронной почты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olympcmiso@yandex.ru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течение 7 рабочих дней после дня проведения олимпиады по каждому предмету согласно графику проведения школьного этапа олимпиад. Ответственность за предоставленную информацию возлагается на директора общеобразовательного учреждения.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таблице указывается:</a:t>
            </a:r>
          </a:p>
          <a:p>
            <a:pPr lvl="1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фамилия, имя и отчество учащегося;</a:t>
            </a:r>
          </a:p>
          <a:p>
            <a:pPr lvl="1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фамилия и инициалы педагога, подготовившего учащегося к олимпиаде;</a:t>
            </a:r>
          </a:p>
          <a:p>
            <a:pPr lvl="1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баллы, набранные учащимся на школьном этапе олимпиады;</a:t>
            </a:r>
          </a:p>
          <a:p>
            <a:pPr lvl="1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место, занятое учащимся на школьном этапе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олимпиады;</a:t>
            </a:r>
          </a:p>
          <a:p>
            <a:pPr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дата рождения, гражданство, пол (необходимо для учащихся 7-11 классов)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127746" y="195486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20130"/>
              </p:ext>
            </p:extLst>
          </p:nvPr>
        </p:nvGraphicFramePr>
        <p:xfrm>
          <a:off x="311976" y="3579862"/>
          <a:ext cx="8670015" cy="5715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75648"/>
                <a:gridCol w="720080"/>
                <a:gridCol w="576064"/>
                <a:gridCol w="792088"/>
                <a:gridCol w="576064"/>
                <a:gridCol w="792088"/>
                <a:gridCol w="936104"/>
                <a:gridCol w="576064"/>
                <a:gridCol w="576064"/>
                <a:gridCol w="1080120"/>
                <a:gridCol w="592371"/>
                <a:gridCol w="577260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Отчество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рождения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Гражданин РФ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Наставник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 на ШЭ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на ШЭ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Иванович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10.10.2010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И.И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Иванова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46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3823"/>
            <a:ext cx="824037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ШЭ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учащихся, которые на период проведения олимпиады находятся в Центре одаренных «Сириус», «Гелиос»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Списки учащихся, которые находятся в центрах одаренных детей «Сириус», «Гелиос»: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ОУ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ФИО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Наименование центра, в котором находится обучающийся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Название олимпиад, в которых будет принимать участие обучающийся на территории ОЦ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ФИО, должность,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контактный телефон ответственного за организацию ШЭ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ОУ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проверки олимпиадной работы, направленной из ОЦ и включения результатов в общий протокол жюри по итогам олимпиады</a:t>
            </a:r>
          </a:p>
          <a:p>
            <a:pPr marL="342900" indent="-342900">
              <a:buAutoNum type="arabicPeriod" startAt="2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Сведения необходимо заполнить до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 до 16:00.</a:t>
            </a:r>
          </a:p>
          <a:p>
            <a:pPr marL="342900" indent="-342900"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сбора информации будет направлена в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127747" y="36255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76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21" y="771550"/>
            <a:ext cx="837550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Особенности проведение отдельных олимпиад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ШЭ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 экологии – без защиты проекта</a:t>
            </a:r>
          </a:p>
          <a:p>
            <a:pPr marL="342900" indent="-3429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ШЭ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предмету «Труд» (технология):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 защиты проекта;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возможность участия учащихся в олимпиаде по направлениям «Робототехника», «3-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моделирование» на базе опорных школ,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Кванториума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-куба;</a:t>
            </a:r>
          </a:p>
          <a:p>
            <a:pPr algn="just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рекомендуемая тема проектных работ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учебного года  -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Georgia" pitchFamily="18" charset="0"/>
              </a:rPr>
              <a:t>Будущее России: взгляд молодых</a:t>
            </a:r>
            <a:r>
              <a:rPr lang="ru-RU" sz="1600" dirty="0" smtClean="0">
                <a:latin typeface="Georgia" pitchFamily="18" charset="0"/>
              </a:rPr>
              <a:t>!</a:t>
            </a:r>
            <a:r>
              <a:rPr lang="ru-RU" sz="1600" dirty="0">
                <a:latin typeface="Georgia" pitchFamily="18" charset="0"/>
                <a:cs typeface="Times New Roman" pitchFamily="18" charset="0"/>
              </a:rPr>
              <a:t>» (начиная с МЭ </a:t>
            </a:r>
            <a:r>
              <a:rPr lang="ru-RU" sz="1600" dirty="0" err="1" smtClean="0">
                <a:latin typeface="Georgia" pitchFamily="18" charset="0"/>
                <a:cs typeface="Times New Roman" pitchFamily="18" charset="0"/>
              </a:rPr>
              <a:t>ВсОШ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, защита </a:t>
            </a:r>
            <a:r>
              <a:rPr lang="ru-RU" sz="1600" dirty="0">
                <a:latin typeface="Georgia" pitchFamily="18" charset="0"/>
                <a:cs typeface="Times New Roman" pitchFamily="18" charset="0"/>
              </a:rPr>
              <a:t>проекта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– обязательная часть олимпиады по труду) </a:t>
            </a:r>
            <a:endParaRPr lang="ru-RU" sz="1600" dirty="0">
              <a:latin typeface="Georgia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3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ШЭ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 иностранным языкам: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английский, немецкий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французский языки включают задания устного тура;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китайский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испанский, итальянский – только письменный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тур.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127747" y="36255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3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3710" y="843558"/>
            <a:ext cx="7488832" cy="79208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Подведение итогов школьного этапа олимпиад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7654"/>
            <a:ext cx="8496944" cy="252028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Организатор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формирует рейтинговые таблицы результатов участников олимпиады по каждому общеобразовательному предмету (далее – рейтинг);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количество призеров школьного этапа олимпиады определяется организаторами по согласованию с оргкомитетом школьного этапа олимпиады и может составлять не более 25% от общего количества участников. Для малочисленных олимпиад (до 8 человек) количество призеров может составлять 50% от общего числа участников;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победителем считается участник, набравший наибольшее количество баллов; в случае равенства набранных баллов у нескольких участников все они признаются победителями; призерами школьного этапа олимпиады, в пределах установленной квоты, признаются все участники школьного этапа олимпиады, следующие в итоговой таблице за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победителями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127747" y="36255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Итоговые отчеты о проведении школьного этапа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39447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Срок сдачи отчета 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октября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года.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Форма сбора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определена в приказе.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 предоставления результатов - таблица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формате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.Excel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Яндекс.форма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Содержание отчетов – количественные данные об участниках школьного этапа по классам и образовательным предметам</a:t>
            </a:r>
            <a:r>
              <a:rPr lang="ru-RU" sz="1800" dirty="0"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127747" y="36255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5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1"/>
          <a:stretch/>
        </p:blipFill>
        <p:spPr bwMode="auto">
          <a:xfrm>
            <a:off x="-80537" y="-92546"/>
            <a:ext cx="9405019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480" y="912746"/>
            <a:ext cx="8856984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tabLst>
                <a:tab pos="450850" algn="l"/>
              </a:tabLst>
            </a:pPr>
            <a:r>
              <a:rPr lang="ru-RU" dirty="0"/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итоги проведения школьного этапа всероссийской олимпиады школьников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2023/2024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учебном году</a:t>
            </a:r>
          </a:p>
          <a:p>
            <a:pPr algn="ctr">
              <a:tabLst>
                <a:tab pos="450850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5085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В ШЭ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приняли участие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35 215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4-11 классов, из них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13 217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победителями и призерами школьного этапа.</a:t>
            </a:r>
          </a:p>
          <a:p>
            <a:pPr>
              <a:tabLst>
                <a:tab pos="45085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tabLst>
                <a:tab pos="45085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Шесть олимпиад ШЭ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прошли на электронной платформе ОЦ «Сириус» –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астрономии, биологии, информатике, математике, физике и химии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Все общеобразовательные учреждения г. Рязани обеспечили качественное подключение и работу на электронной платформе в пунктах проведения ШЭ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	</a:t>
            </a:r>
          </a:p>
          <a:p>
            <a:pPr algn="just">
              <a:tabLst>
                <a:tab pos="450850" algn="l"/>
              </a:tabLst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5085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! Проблема – снизилось количество участников ШЭ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электронной платформе ОЦ «Сириус»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50850" algn="l"/>
              </a:tabLst>
            </a:pPr>
            <a:r>
              <a:rPr lang="ru-RU" dirty="0">
                <a:latin typeface="Georgia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599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02681-6B9E-4890-9DC4-1B75A5FB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85725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Разместить на сайтах в разделе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73E134-6989-4D43-8B2B-34ADBF01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28803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Информацию о проведении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олимпиад.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Нормативные документы федерального,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регионального,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уровней.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Приказы ОУ.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Ссылки на сайты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http://www.ryazolymp.ru/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https://siriusolymp.ru/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minobr.ryazan.gov.ru/activities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Протоколы ШЭ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(с датой, призовыми местами, подписями членов жюри)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- не позднее двух дней после подведения итогов школьного этапа олимпиады по каждому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предмету.</a:t>
            </a:r>
            <a:endParaRPr 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127747" y="36255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98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49F1D2-72B9-46CE-B35A-FD811B034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Georgia" pitchFamily="18" charset="0"/>
                <a:cs typeface="Times New Roman" panose="02020603050405020304" pitchFamily="18" charset="0"/>
              </a:rPr>
              <a:t>Ссылки на протоколы направить на почту </a:t>
            </a:r>
            <a:r>
              <a:rPr lang="en-US" u="sng" dirty="0" smtClean="0">
                <a:latin typeface="Georgia" pitchFamily="18" charset="0"/>
                <a:hlinkClick r:id="rId2"/>
              </a:rPr>
              <a:t>olympcmiso@yandex.ru</a:t>
            </a:r>
            <a:endParaRPr lang="ru-RU" u="sng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  <a:cs typeface="Times New Roman" panose="02020603050405020304" pitchFamily="18" charset="0"/>
              </a:rPr>
              <a:t>Страница </a:t>
            </a:r>
            <a:r>
              <a:rPr lang="ru-RU" dirty="0">
                <a:latin typeface="Georgia" pitchFamily="18" charset="0"/>
                <a:cs typeface="Times New Roman" panose="02020603050405020304" pitchFamily="18" charset="0"/>
              </a:rPr>
              <a:t>на сайте </a:t>
            </a:r>
            <a:r>
              <a:rPr lang="en-US" dirty="0">
                <a:latin typeface="Georgia" pitchFamily="18" charset="0"/>
                <a:cs typeface="Times New Roman" panose="02020603050405020304" pitchFamily="18" charset="0"/>
              </a:rPr>
              <a:t>cmiso.ru</a:t>
            </a:r>
          </a:p>
          <a:p>
            <a:pPr marL="0" indent="0">
              <a:buNone/>
            </a:pPr>
            <a:r>
              <a:rPr lang="en-US" dirty="0">
                <a:latin typeface="Georgia" pitchFamily="18" charset="0"/>
                <a:cs typeface="Times New Roman" panose="02020603050405020304" pitchFamily="18" charset="0"/>
                <a:hlinkClick r:id="rId3"/>
              </a:rPr>
              <a:t>http://cmiso.ru/</a:t>
            </a:r>
            <a:r>
              <a:rPr lang="ru-RU" dirty="0" err="1">
                <a:latin typeface="Georgia" pitchFamily="18" charset="0"/>
                <a:cs typeface="Times New Roman" panose="02020603050405020304" pitchFamily="18" charset="0"/>
                <a:hlinkClick r:id="rId3"/>
              </a:rPr>
              <a:t>всош</a:t>
            </a:r>
            <a:r>
              <a:rPr lang="en-US" dirty="0">
                <a:latin typeface="Georgia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127747" y="36255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58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003F74-9E45-406D-B64B-05C052F2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4E99FA-BF8D-4631-A037-A1B96BD6E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5BB2B1D-3B06-424A-83A4-9DF931212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r="42125" b="36916"/>
          <a:stretch/>
        </p:blipFill>
        <p:spPr>
          <a:xfrm>
            <a:off x="35496" y="51470"/>
            <a:ext cx="7848872" cy="46654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323ED13-A5D6-408F-B873-C311D0A83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78" r="51575" b="59786"/>
          <a:stretch/>
        </p:blipFill>
        <p:spPr>
          <a:xfrm>
            <a:off x="3347864" y="2810123"/>
            <a:ext cx="5515577" cy="22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123478"/>
            <a:ext cx="896448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ПОСТАНОВЛЕНИЕ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24 июня 2015 года N 185-пг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учреждении именных стипендий Губернатора Рязанской области одаренным детям Рязанской области</a:t>
            </a:r>
          </a:p>
          <a:p>
            <a:pPr algn="ctr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(с изменениями на 1 августа 2024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Срок приема документов - до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26 сентября 2024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285750" indent="-285750" fontAlgn="base"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именную стипендию Губернатора дипломы победителей и призеров ЗЭ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победителей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международных, всероссийских олимпиад, конференций, соревнований, фестивалей, смотров, конкурсов, проводимых в соответствии с приказами Министерства просвещения Российской Федерации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предоставляются в оригинале и копиях 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4229" t="57644" r="40220" b="23570"/>
          <a:stretch/>
        </p:blipFill>
        <p:spPr bwMode="auto">
          <a:xfrm>
            <a:off x="104647" y="2643757"/>
            <a:ext cx="4439134" cy="1080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4411" t="27675" r="40003" b="34665"/>
          <a:stretch/>
        </p:blipFill>
        <p:spPr bwMode="auto">
          <a:xfrm>
            <a:off x="4716016" y="2938845"/>
            <a:ext cx="4176464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55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905" y="771550"/>
            <a:ext cx="8856984" cy="38164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Нарушения требований к проведению ШЭ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50850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5085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В целях повышения объективности проведения ШЭ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была проведена выборочная проверка олимпиадных работ по русскому языку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обществознанию (76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работ), английскому языку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(44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экологии (109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работы) и географии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(71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работ).</a:t>
            </a:r>
          </a:p>
          <a:p>
            <a:pPr algn="ctr">
              <a:tabLst>
                <a:tab pos="450850" algn="l"/>
              </a:tabLs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Выявленные нарушения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tabLst>
                <a:tab pos="450850" algn="l"/>
              </a:tabLst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tabLst>
                <a:tab pos="45085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Технические ошибки, связанные с неверным подсчетом баллов за конкретные задания и за всю работу в целом. </a:t>
            </a:r>
          </a:p>
          <a:p>
            <a:pPr algn="just">
              <a:buFont typeface="Wingdings" pitchFamily="2" charset="2"/>
              <a:buChar char="ü"/>
              <a:tabLst>
                <a:tab pos="45085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Несоблюдение рекомендаций при оценивании заданий (не учтены критерии снятия балла за задание при допущенных ошибках, выставление баллов за неверно выполненное задание, выставленные баллы не соответствуют критериям оценивания).</a:t>
            </a:r>
          </a:p>
          <a:p>
            <a:pPr algn="just">
              <a:buFont typeface="Wingdings" pitchFamily="2" charset="2"/>
              <a:buChar char="ü"/>
              <a:tabLst>
                <a:tab pos="45085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Наличие в предоставленных работах  непроверенных заданий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202130" y="51470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" y="802035"/>
            <a:ext cx="8856984" cy="38164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Нарушения требований к проведению ШЭ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50850" algn="l"/>
              </a:tabLst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На сайтах ОУ в разделе «Олимпиады» должны быть размещены нормативные документы, регламентирующие проведение школьного и муниципального этапов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 том числе локальные нормативные акты образовательного учреждения), памятки для участников, ссылки на сайт «Олимпиады школьников г. Рязани» и информационный ресурс «Онлайн-курсы ОЦ «Сириус». По результатам проверки (на 08.04.2024 г.) было выявлено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сайтах 10 ОУ не размещены локальные нормативные акты, регламентирующие проведение ШЭ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сайтах 17 ОУ не размещены или не открываются приказы муниципального уровня;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сайтах 24 ОУ нет ссылки на сайт «Олимпиады школьников г. Рязани» и на сайтах 22 ОУ нет ссылки на информационный ресурс «Онлайн-курсы ОЦ «Сириус».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202130" y="51470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191620" y="42586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7" t="8357" r="20000" b="3891"/>
          <a:stretch/>
        </p:blipFill>
        <p:spPr bwMode="auto">
          <a:xfrm>
            <a:off x="1519560" y="483518"/>
            <a:ext cx="5500712" cy="46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8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12272" r="9030" b="4546"/>
          <a:stretch/>
        </p:blipFill>
        <p:spPr bwMode="auto">
          <a:xfrm>
            <a:off x="13452" y="16146"/>
            <a:ext cx="9130548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7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267" y="431056"/>
            <a:ext cx="8435280" cy="85725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Региональные нормативные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документы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https://minobr.ryazan.gov.ru/activities/regionalnyy_etap_vserossiyskoy_olimpiady_shkolnikov/2024_2025_god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15878" r="15188" b="10949"/>
          <a:stretch/>
        </p:blipFill>
        <p:spPr bwMode="auto">
          <a:xfrm>
            <a:off x="1547664" y="1291042"/>
            <a:ext cx="6552728" cy="385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323528" y="-20538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71" y="648208"/>
            <a:ext cx="5904656" cy="85725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2"/>
              </a:rPr>
              <a:t>http://www.ryazolymp.ru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35646"/>
            <a:ext cx="4690864" cy="3394472"/>
          </a:xfrm>
        </p:spPr>
        <p:txBody>
          <a:bodyPr>
            <a:normAutofit fontScale="85000" lnSpcReduction="10000"/>
          </a:bodyPr>
          <a:lstStyle/>
          <a:p>
            <a:pPr marL="0" indent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УОиМП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утверждении графика и организационно-технологической модели проведения школьного этапа всероссийской олимпиады школьников в городе Рязани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2024/2025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учебном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году»</a:t>
            </a:r>
          </a:p>
          <a:p>
            <a:pPr marL="0" indent="0"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УОиМП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«Об утверждении муниципальной предметно-методической комиссии для проведения всероссийской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олимпиады школьников в городе Рязани в 2024/2025 учебном году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УОиМП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«Об утверждении апелляционной комиссии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проведения всероссийской олимпиады школьников в городе Рязани в 2024/2025 учебном году»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8719" r="53171" b="15490"/>
          <a:stretch/>
        </p:blipFill>
        <p:spPr bwMode="auto">
          <a:xfrm>
            <a:off x="5292080" y="1275606"/>
            <a:ext cx="3672408" cy="380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148371" y="51470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31" t="10762" r="43115" b="14733"/>
          <a:stretch/>
        </p:blipFill>
        <p:spPr bwMode="auto">
          <a:xfrm>
            <a:off x="2555776" y="38537"/>
            <a:ext cx="3261402" cy="50709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2113" r="3535" b="68558"/>
          <a:stretch/>
        </p:blipFill>
        <p:spPr bwMode="auto">
          <a:xfrm>
            <a:off x="127747" y="36255"/>
            <a:ext cx="8760759" cy="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98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897</Words>
  <Application>Microsoft Office PowerPoint</Application>
  <PresentationFormat>Экран (16:9)</PresentationFormat>
  <Paragraphs>151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Региональные нормативные документы  https://minobr.ryazan.gov.ru/activities/regionalnyy_etap_vserossiyskoy_olimpiady_shkolnikov/2024_2025_god/         </vt:lpstr>
      <vt:lpstr>    Муниципальные нормативные документы  http://www.ryazolymp.ru  </vt:lpstr>
      <vt:lpstr>Презентация PowerPoint</vt:lpstr>
      <vt:lpstr>  ШЭ ВсОШ на образовательной платформе «Сириус. Курсы» https://siriusolymp.ru/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Подведение итогов школьного этапа олимпиад</vt:lpstr>
      <vt:lpstr>Итоговые отчеты о проведении школьного этапа </vt:lpstr>
      <vt:lpstr>Разместить на сайтах в разделе ВсОШ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никс</dc:creator>
  <cp:lastModifiedBy>User</cp:lastModifiedBy>
  <cp:revision>70</cp:revision>
  <cp:lastPrinted>2024-09-13T09:05:23Z</cp:lastPrinted>
  <dcterms:created xsi:type="dcterms:W3CDTF">2022-09-13T04:04:42Z</dcterms:created>
  <dcterms:modified xsi:type="dcterms:W3CDTF">2024-09-13T10:25:52Z</dcterms:modified>
</cp:coreProperties>
</file>