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16"/>
  </p:handoutMasterIdLst>
  <p:sldIdLst>
    <p:sldId id="284" r:id="rId2"/>
    <p:sldId id="263" r:id="rId3"/>
    <p:sldId id="283" r:id="rId4"/>
    <p:sldId id="282" r:id="rId5"/>
    <p:sldId id="265" r:id="rId6"/>
    <p:sldId id="288" r:id="rId7"/>
    <p:sldId id="269" r:id="rId8"/>
    <p:sldId id="281" r:id="rId9"/>
    <p:sldId id="277" r:id="rId10"/>
    <p:sldId id="270" r:id="rId11"/>
    <p:sldId id="271" r:id="rId12"/>
    <p:sldId id="285" r:id="rId13"/>
    <p:sldId id="286" r:id="rId14"/>
    <p:sldId id="287" r:id="rId15"/>
  </p:sldIdLst>
  <p:sldSz cx="9144000" cy="6858000" type="screen4x3"/>
  <p:notesSz cx="6808788" cy="9940925"/>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p:scale>
          <a:sx n="76" d="100"/>
          <a:sy n="76" d="100"/>
        </p:scale>
        <p:origin x="-1206" y="20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1" y="0"/>
            <a:ext cx="2951167" cy="496809"/>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sz="quarter" idx="1"/>
          </p:nvPr>
        </p:nvSpPr>
        <p:spPr>
          <a:xfrm>
            <a:off x="3856022" y="0"/>
            <a:ext cx="2951167" cy="496809"/>
          </a:xfrm>
          <a:prstGeom prst="rect">
            <a:avLst/>
          </a:prstGeom>
        </p:spPr>
        <p:txBody>
          <a:bodyPr vert="horz" lIns="91440" tIns="45720" rIns="91440" bIns="45720" rtlCol="0"/>
          <a:lstStyle>
            <a:lvl1pPr algn="r">
              <a:defRPr sz="1200"/>
            </a:lvl1pPr>
          </a:lstStyle>
          <a:p>
            <a:fld id="{B83AE861-3E3D-47ED-8761-91B217904290}" type="datetimeFigureOut">
              <a:rPr lang="ru-RU" smtClean="0"/>
              <a:t>08.11.2023</a:t>
            </a:fld>
            <a:endParaRPr lang="ru-RU"/>
          </a:p>
        </p:txBody>
      </p:sp>
      <p:sp>
        <p:nvSpPr>
          <p:cNvPr id="4" name="Нижний колонтитул 3"/>
          <p:cNvSpPr>
            <a:spLocks noGrp="1"/>
          </p:cNvSpPr>
          <p:nvPr>
            <p:ph type="ftr" sz="quarter" idx="2"/>
          </p:nvPr>
        </p:nvSpPr>
        <p:spPr>
          <a:xfrm>
            <a:off x="1" y="9442530"/>
            <a:ext cx="2951167" cy="496808"/>
          </a:xfrm>
          <a:prstGeom prst="rect">
            <a:avLst/>
          </a:prstGeom>
        </p:spPr>
        <p:txBody>
          <a:bodyPr vert="horz" lIns="91440" tIns="45720" rIns="91440" bIns="45720" rtlCol="0" anchor="b"/>
          <a:lstStyle>
            <a:lvl1pPr algn="l">
              <a:defRPr sz="1200"/>
            </a:lvl1pPr>
          </a:lstStyle>
          <a:p>
            <a:endParaRPr lang="ru-RU"/>
          </a:p>
        </p:txBody>
      </p:sp>
      <p:sp>
        <p:nvSpPr>
          <p:cNvPr id="5" name="Номер слайда 4"/>
          <p:cNvSpPr>
            <a:spLocks noGrp="1"/>
          </p:cNvSpPr>
          <p:nvPr>
            <p:ph type="sldNum" sz="quarter" idx="3"/>
          </p:nvPr>
        </p:nvSpPr>
        <p:spPr>
          <a:xfrm>
            <a:off x="3856022" y="9442530"/>
            <a:ext cx="2951167" cy="496808"/>
          </a:xfrm>
          <a:prstGeom prst="rect">
            <a:avLst/>
          </a:prstGeom>
        </p:spPr>
        <p:txBody>
          <a:bodyPr vert="horz" lIns="91440" tIns="45720" rIns="91440" bIns="45720" rtlCol="0" anchor="b"/>
          <a:lstStyle>
            <a:lvl1pPr algn="r">
              <a:defRPr sz="1200"/>
            </a:lvl1pPr>
          </a:lstStyle>
          <a:p>
            <a:fld id="{5AA8E204-2824-42AA-97E3-5D144F561F28}" type="slidenum">
              <a:rPr lang="ru-RU" smtClean="0"/>
              <a:t>‹#›</a:t>
            </a:fld>
            <a:endParaRPr lang="ru-RU"/>
          </a:p>
        </p:txBody>
      </p:sp>
    </p:spTree>
    <p:extLst>
      <p:ext uri="{BB962C8B-B14F-4D97-AF65-F5344CB8AC3E}">
        <p14:creationId xmlns:p14="http://schemas.microsoft.com/office/powerpoint/2010/main" val="370274749"/>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a:t>Образец заголовка</a:t>
            </a:r>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p>
        </p:txBody>
      </p:sp>
      <p:sp>
        <p:nvSpPr>
          <p:cNvPr id="4" name="Дата 3"/>
          <p:cNvSpPr>
            <a:spLocks noGrp="1"/>
          </p:cNvSpPr>
          <p:nvPr>
            <p:ph type="dt" sz="half" idx="10"/>
          </p:nvPr>
        </p:nvSpPr>
        <p:spPr/>
        <p:txBody>
          <a:bodyPr/>
          <a:lstStyle/>
          <a:p>
            <a:fld id="{295A07B9-D77A-4B52-A3FC-097D03ABAFB5}" type="datetimeFigureOut">
              <a:rPr lang="ru-RU" smtClean="0"/>
              <a:pPr/>
              <a:t>08.11.2023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121D828-4BAF-4A89-806A-5708B4AC2FC4}"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295A07B9-D77A-4B52-A3FC-097D03ABAFB5}" type="datetimeFigureOut">
              <a:rPr lang="ru-RU" smtClean="0"/>
              <a:pPr/>
              <a:t>08.11.2023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121D828-4BAF-4A89-806A-5708B4AC2FC4}"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295A07B9-D77A-4B52-A3FC-097D03ABAFB5}" type="datetimeFigureOut">
              <a:rPr lang="ru-RU" smtClean="0"/>
              <a:pPr/>
              <a:t>08.11.2023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121D828-4BAF-4A89-806A-5708B4AC2FC4}"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295A07B9-D77A-4B52-A3FC-097D03ABAFB5}" type="datetimeFigureOut">
              <a:rPr lang="ru-RU" smtClean="0"/>
              <a:pPr/>
              <a:t>08.11.2023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121D828-4BAF-4A89-806A-5708B4AC2FC4}"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a:t>Образец заголовка</a:t>
            </a:r>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Дата 3"/>
          <p:cNvSpPr>
            <a:spLocks noGrp="1"/>
          </p:cNvSpPr>
          <p:nvPr>
            <p:ph type="dt" sz="half" idx="10"/>
          </p:nvPr>
        </p:nvSpPr>
        <p:spPr/>
        <p:txBody>
          <a:bodyPr/>
          <a:lstStyle/>
          <a:p>
            <a:fld id="{295A07B9-D77A-4B52-A3FC-097D03ABAFB5}" type="datetimeFigureOut">
              <a:rPr lang="ru-RU" smtClean="0"/>
              <a:pPr/>
              <a:t>08.11.2023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121D828-4BAF-4A89-806A-5708B4AC2FC4}"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p:cNvSpPr>
            <a:spLocks noGrp="1"/>
          </p:cNvSpPr>
          <p:nvPr>
            <p:ph type="dt" sz="half" idx="10"/>
          </p:nvPr>
        </p:nvSpPr>
        <p:spPr/>
        <p:txBody>
          <a:bodyPr/>
          <a:lstStyle/>
          <a:p>
            <a:fld id="{295A07B9-D77A-4B52-A3FC-097D03ABAFB5}" type="datetimeFigureOut">
              <a:rPr lang="ru-RU" smtClean="0"/>
              <a:pPr/>
              <a:t>08.11.2023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3121D828-4BAF-4A89-806A-5708B4AC2FC4}"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a:t>Образец заголовка</a:t>
            </a:r>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p:cNvSpPr>
            <a:spLocks noGrp="1"/>
          </p:cNvSpPr>
          <p:nvPr>
            <p:ph type="dt" sz="half" idx="10"/>
          </p:nvPr>
        </p:nvSpPr>
        <p:spPr/>
        <p:txBody>
          <a:bodyPr/>
          <a:lstStyle/>
          <a:p>
            <a:fld id="{295A07B9-D77A-4B52-A3FC-097D03ABAFB5}" type="datetimeFigureOut">
              <a:rPr lang="ru-RU" smtClean="0"/>
              <a:pPr/>
              <a:t>08.11.2023</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3121D828-4BAF-4A89-806A-5708B4AC2FC4}"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Дата 2"/>
          <p:cNvSpPr>
            <a:spLocks noGrp="1"/>
          </p:cNvSpPr>
          <p:nvPr>
            <p:ph type="dt" sz="half" idx="10"/>
          </p:nvPr>
        </p:nvSpPr>
        <p:spPr/>
        <p:txBody>
          <a:bodyPr/>
          <a:lstStyle/>
          <a:p>
            <a:fld id="{295A07B9-D77A-4B52-A3FC-097D03ABAFB5}" type="datetimeFigureOut">
              <a:rPr lang="ru-RU" smtClean="0"/>
              <a:pPr/>
              <a:t>08.11.2023</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3121D828-4BAF-4A89-806A-5708B4AC2FC4}"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295A07B9-D77A-4B52-A3FC-097D03ABAFB5}" type="datetimeFigureOut">
              <a:rPr lang="ru-RU" smtClean="0"/>
              <a:pPr/>
              <a:t>08.11.2023</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3121D828-4BAF-4A89-806A-5708B4AC2FC4}"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a:t>Образец заголовка</a:t>
            </a:r>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p:txBody>
          <a:bodyPr/>
          <a:lstStyle/>
          <a:p>
            <a:fld id="{295A07B9-D77A-4B52-A3FC-097D03ABAFB5}" type="datetimeFigureOut">
              <a:rPr lang="ru-RU" smtClean="0"/>
              <a:pPr/>
              <a:t>08.11.2023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3121D828-4BAF-4A89-806A-5708B4AC2FC4}"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a:t>Образец заголовка</a:t>
            </a:r>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p:txBody>
          <a:bodyPr/>
          <a:lstStyle/>
          <a:p>
            <a:fld id="{295A07B9-D77A-4B52-A3FC-097D03ABAFB5}" type="datetimeFigureOut">
              <a:rPr lang="ru-RU" smtClean="0"/>
              <a:pPr/>
              <a:t>08.11.2023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3121D828-4BAF-4A89-806A-5708B4AC2FC4}"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a:t>Образец заголовка</a:t>
            </a:r>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95A07B9-D77A-4B52-A3FC-097D03ABAFB5}" type="datetimeFigureOut">
              <a:rPr lang="ru-RU" smtClean="0"/>
              <a:pPr/>
              <a:t>08.11.2023</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121D828-4BAF-4A89-806A-5708B4AC2FC4}"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ryazolymp.ru/prikaz/05-1-01-498_%D0%93%D1%80%D0%B0%D1%84%D0%B8%D0%BA_%D0%96%D1%8E%D1%80%D0%B8.pdf" TargetMode="External"/><Relationship Id="rId7" Type="http://schemas.openxmlformats.org/officeDocument/2006/relationships/hyperlink" Target="http://ryazolymp.ru/prikaz/05-1-01-534.pdf" TargetMode="External"/><Relationship Id="rId2" Type="http://schemas.openxmlformats.org/officeDocument/2006/relationships/hyperlink" Target="http://ryazolymp.ru/prikaz/05-1-01-495.pdf" TargetMode="External"/><Relationship Id="rId1" Type="http://schemas.openxmlformats.org/officeDocument/2006/relationships/slideLayout" Target="../slideLayouts/slideLayout2.xml"/><Relationship Id="rId6" Type="http://schemas.openxmlformats.org/officeDocument/2006/relationships/hyperlink" Target="http://ryazolymp.ru/prikaz/05-1-01-533.pdf" TargetMode="External"/><Relationship Id="rId5" Type="http://schemas.openxmlformats.org/officeDocument/2006/relationships/hyperlink" Target="http://ryazolymp.ru/prikaz/05-1-01-532.pdf" TargetMode="External"/><Relationship Id="rId4" Type="http://schemas.openxmlformats.org/officeDocument/2006/relationships/hyperlink" Target="http://ryazolymp.ru/prikaz/05-1-01-497_%D0%9F%D0%BE%D1%80%D1%8F%D0%B4%D0%BE%D0%BA_%D0%9C%D0%AD.pdf"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hyperlink" Target="http://www.ryazolymp.ru/"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A8AA69C0-6D68-4AA9-B710-9458AC97EAA1}"/>
              </a:ext>
            </a:extLst>
          </p:cNvPr>
          <p:cNvSpPr>
            <a:spLocks noGrp="1"/>
          </p:cNvSpPr>
          <p:nvPr>
            <p:ph type="title"/>
          </p:nvPr>
        </p:nvSpPr>
        <p:spPr/>
        <p:txBody>
          <a:bodyPr/>
          <a:lstStyle/>
          <a:p>
            <a:r>
              <a:rPr lang="ru-RU" dirty="0">
                <a:latin typeface="Times New Roman" panose="02020603050405020304" pitchFamily="18" charset="0"/>
                <a:cs typeface="Times New Roman" panose="02020603050405020304" pitchFamily="18" charset="0"/>
              </a:rPr>
              <a:t>Нормативные документы</a:t>
            </a:r>
          </a:p>
        </p:txBody>
      </p:sp>
      <p:sp>
        <p:nvSpPr>
          <p:cNvPr id="3" name="Объект 2">
            <a:extLst>
              <a:ext uri="{FF2B5EF4-FFF2-40B4-BE49-F238E27FC236}">
                <a16:creationId xmlns="" xmlns:a16="http://schemas.microsoft.com/office/drawing/2014/main" id="{CF6FCC51-6450-4182-A68B-1F1C5073A78C}"/>
              </a:ext>
            </a:extLst>
          </p:cNvPr>
          <p:cNvSpPr>
            <a:spLocks noGrp="1"/>
          </p:cNvSpPr>
          <p:nvPr>
            <p:ph idx="1"/>
          </p:nvPr>
        </p:nvSpPr>
        <p:spPr>
          <a:xfrm>
            <a:off x="457200" y="1600200"/>
            <a:ext cx="8229600" cy="4781128"/>
          </a:xfrm>
        </p:spPr>
        <p:txBody>
          <a:bodyPr>
            <a:normAutofit/>
          </a:bodyPr>
          <a:lstStyle/>
          <a:p>
            <a:pPr>
              <a:spcBef>
                <a:spcPts val="600"/>
              </a:spcBef>
            </a:pPr>
            <a:r>
              <a:rPr lang="ru-RU" sz="1600" dirty="0">
                <a:latin typeface="Times New Roman" panose="02020603050405020304" pitchFamily="18" charset="0"/>
                <a:cs typeface="Times New Roman" panose="02020603050405020304" pitchFamily="18" charset="0"/>
                <a:hlinkClick r:id="rId2"/>
              </a:rPr>
              <a:t>Приказ </a:t>
            </a:r>
            <a:r>
              <a:rPr lang="ru-RU" sz="1600" dirty="0" err="1">
                <a:latin typeface="Times New Roman" panose="02020603050405020304" pitchFamily="18" charset="0"/>
                <a:cs typeface="Times New Roman" panose="02020603050405020304" pitchFamily="18" charset="0"/>
                <a:hlinkClick r:id="rId2"/>
              </a:rPr>
              <a:t>УОиМП</a:t>
            </a:r>
            <a:r>
              <a:rPr lang="ru-RU" sz="1600" dirty="0">
                <a:latin typeface="Times New Roman" panose="02020603050405020304" pitchFamily="18" charset="0"/>
                <a:cs typeface="Times New Roman" panose="02020603050405020304" pitchFamily="18" charset="0"/>
                <a:hlinkClick r:id="rId2"/>
              </a:rPr>
              <a:t> "Об утверждении организационно-технологической модели муниципального этапа всероссийской олимпиады школьников в городе Рязани в 2023/2024 учебном году"</a:t>
            </a:r>
            <a:endParaRPr lang="ru-RU" sz="1600" dirty="0">
              <a:latin typeface="Times New Roman" panose="02020603050405020304" pitchFamily="18" charset="0"/>
              <a:cs typeface="Times New Roman" panose="02020603050405020304" pitchFamily="18" charset="0"/>
            </a:endParaRPr>
          </a:p>
          <a:p>
            <a:pPr>
              <a:spcBef>
                <a:spcPts val="600"/>
              </a:spcBef>
            </a:pPr>
            <a:r>
              <a:rPr lang="ru-RU" sz="1600" dirty="0">
                <a:latin typeface="Times New Roman" panose="02020603050405020304" pitchFamily="18" charset="0"/>
                <a:cs typeface="Times New Roman" panose="02020603050405020304" pitchFamily="18" charset="0"/>
                <a:hlinkClick r:id="rId3"/>
              </a:rPr>
              <a:t>Приказ </a:t>
            </a:r>
            <a:r>
              <a:rPr lang="ru-RU" sz="1600" dirty="0" err="1">
                <a:latin typeface="Times New Roman" panose="02020603050405020304" pitchFamily="18" charset="0"/>
                <a:cs typeface="Times New Roman" panose="02020603050405020304" pitchFamily="18" charset="0"/>
                <a:hlinkClick r:id="rId3"/>
              </a:rPr>
              <a:t>УОиМП</a:t>
            </a:r>
            <a:r>
              <a:rPr lang="ru-RU" sz="1600" dirty="0">
                <a:latin typeface="Times New Roman" panose="02020603050405020304" pitchFamily="18" charset="0"/>
                <a:cs typeface="Times New Roman" panose="02020603050405020304" pitchFamily="18" charset="0"/>
                <a:hlinkClick r:id="rId3"/>
              </a:rPr>
              <a:t> "Об утверждении графика проведения муниципального этапа всероссийской олимпиады школьников, состава жюри и состава апелляционной комиссии муниципального этапа всероссийской олимпиады школьников в городе Рязани в 2023/2024 учебном году"</a:t>
            </a:r>
            <a:endParaRPr lang="ru-RU" sz="1600" dirty="0">
              <a:latin typeface="Times New Roman" panose="02020603050405020304" pitchFamily="18" charset="0"/>
              <a:cs typeface="Times New Roman" panose="02020603050405020304" pitchFamily="18" charset="0"/>
            </a:endParaRPr>
          </a:p>
          <a:p>
            <a:pPr>
              <a:spcBef>
                <a:spcPts val="600"/>
              </a:spcBef>
            </a:pPr>
            <a:r>
              <a:rPr lang="ru-RU" sz="1600" dirty="0">
                <a:solidFill>
                  <a:schemeClr val="bg1"/>
                </a:solidFill>
                <a:highlight>
                  <a:srgbClr val="FFFF00"/>
                </a:highlight>
                <a:latin typeface="Times New Roman" panose="02020603050405020304" pitchFamily="18" charset="0"/>
                <a:cs typeface="Times New Roman" panose="02020603050405020304" pitchFamily="18" charset="0"/>
                <a:hlinkClick r:id="rId4"/>
              </a:rPr>
              <a:t>Приказ </a:t>
            </a:r>
            <a:r>
              <a:rPr lang="ru-RU" sz="1600" dirty="0" err="1">
                <a:solidFill>
                  <a:schemeClr val="bg1"/>
                </a:solidFill>
                <a:highlight>
                  <a:srgbClr val="FFFF00"/>
                </a:highlight>
                <a:latin typeface="Times New Roman" panose="02020603050405020304" pitchFamily="18" charset="0"/>
                <a:cs typeface="Times New Roman" panose="02020603050405020304" pitchFamily="18" charset="0"/>
                <a:hlinkClick r:id="rId4"/>
              </a:rPr>
              <a:t>УОиМП</a:t>
            </a:r>
            <a:r>
              <a:rPr lang="ru-RU" sz="1600" dirty="0">
                <a:solidFill>
                  <a:schemeClr val="bg1"/>
                </a:solidFill>
                <a:highlight>
                  <a:srgbClr val="FFFF00"/>
                </a:highlight>
                <a:latin typeface="Times New Roman" panose="02020603050405020304" pitchFamily="18" charset="0"/>
                <a:cs typeface="Times New Roman" panose="02020603050405020304" pitchFamily="18" charset="0"/>
                <a:hlinkClick r:id="rId4"/>
              </a:rPr>
              <a:t> "Об утверждении порядка проведения муниципального этапа всероссийской олимпиады школьников в городе Рязани в 2023/2024 учебном году"</a:t>
            </a:r>
            <a:endParaRPr lang="ru-RU" sz="1600" dirty="0">
              <a:solidFill>
                <a:schemeClr val="bg1"/>
              </a:solidFill>
              <a:highlight>
                <a:srgbClr val="FFFF00"/>
              </a:highlight>
              <a:latin typeface="Times New Roman" panose="02020603050405020304" pitchFamily="18" charset="0"/>
              <a:cs typeface="Times New Roman" panose="02020603050405020304" pitchFamily="18" charset="0"/>
            </a:endParaRPr>
          </a:p>
          <a:p>
            <a:pPr>
              <a:spcBef>
                <a:spcPts val="600"/>
              </a:spcBef>
            </a:pPr>
            <a:r>
              <a:rPr lang="ru-RU" sz="1600" dirty="0">
                <a:latin typeface="Times New Roman" panose="02020603050405020304" pitchFamily="18" charset="0"/>
                <a:cs typeface="Times New Roman" panose="02020603050405020304" pitchFamily="18" charset="0"/>
                <a:hlinkClick r:id="rId5"/>
              </a:rPr>
              <a:t>Приказ </a:t>
            </a:r>
            <a:r>
              <a:rPr lang="ru-RU" sz="1600" dirty="0" err="1">
                <a:latin typeface="Times New Roman" panose="02020603050405020304" pitchFamily="18" charset="0"/>
                <a:cs typeface="Times New Roman" panose="02020603050405020304" pitchFamily="18" charset="0"/>
                <a:hlinkClick r:id="rId5"/>
              </a:rPr>
              <a:t>УОиМП</a:t>
            </a:r>
            <a:r>
              <a:rPr lang="ru-RU" sz="1600" dirty="0">
                <a:latin typeface="Times New Roman" panose="02020603050405020304" pitchFamily="18" charset="0"/>
                <a:cs typeface="Times New Roman" panose="02020603050405020304" pitchFamily="18" charset="0"/>
                <a:hlinkClick r:id="rId5"/>
              </a:rPr>
              <a:t> "Об утверждении квоты победителей и призеров муниципального этапа всероссийской олимпиады школьников в городе Рязани в 2023/2024 учебном году"</a:t>
            </a:r>
            <a:endParaRPr lang="ru-RU" sz="1600" dirty="0">
              <a:latin typeface="Times New Roman" panose="02020603050405020304" pitchFamily="18" charset="0"/>
              <a:cs typeface="Times New Roman" panose="02020603050405020304" pitchFamily="18" charset="0"/>
            </a:endParaRPr>
          </a:p>
          <a:p>
            <a:pPr>
              <a:spcBef>
                <a:spcPts val="600"/>
              </a:spcBef>
            </a:pPr>
            <a:r>
              <a:rPr lang="ru-RU" sz="1600" dirty="0">
                <a:latin typeface="Times New Roman" panose="02020603050405020304" pitchFamily="18" charset="0"/>
                <a:cs typeface="Times New Roman" panose="02020603050405020304" pitchFamily="18" charset="0"/>
                <a:hlinkClick r:id="rId6"/>
              </a:rPr>
              <a:t>Приказ </a:t>
            </a:r>
            <a:r>
              <a:rPr lang="ru-RU" sz="1600" dirty="0" err="1">
                <a:latin typeface="Times New Roman" panose="02020603050405020304" pitchFamily="18" charset="0"/>
                <a:cs typeface="Times New Roman" panose="02020603050405020304" pitchFamily="18" charset="0"/>
                <a:hlinkClick r:id="rId6"/>
              </a:rPr>
              <a:t>УОиМП</a:t>
            </a:r>
            <a:r>
              <a:rPr lang="ru-RU" sz="1600" dirty="0">
                <a:latin typeface="Times New Roman" panose="02020603050405020304" pitchFamily="18" charset="0"/>
                <a:cs typeface="Times New Roman" panose="02020603050405020304" pitchFamily="18" charset="0"/>
                <a:hlinkClick r:id="rId6"/>
              </a:rPr>
              <a:t> "Об утверждении итогов школьного этапа всероссийской олимпиады школьников в городе Рязани в 2023/2024 учебном году"</a:t>
            </a:r>
            <a:endParaRPr lang="ru-RU" sz="1600" dirty="0">
              <a:latin typeface="Times New Roman" panose="02020603050405020304" pitchFamily="18" charset="0"/>
              <a:cs typeface="Times New Roman" panose="02020603050405020304" pitchFamily="18" charset="0"/>
            </a:endParaRPr>
          </a:p>
          <a:p>
            <a:pPr>
              <a:spcBef>
                <a:spcPts val="600"/>
              </a:spcBef>
            </a:pPr>
            <a:r>
              <a:rPr lang="ru-RU" sz="1600" dirty="0">
                <a:latin typeface="Times New Roman" panose="02020603050405020304" pitchFamily="18" charset="0"/>
                <a:cs typeface="Times New Roman" panose="02020603050405020304" pitchFamily="18" charset="0"/>
                <a:hlinkClick r:id="rId7"/>
              </a:rPr>
              <a:t>Приказ </a:t>
            </a:r>
            <a:r>
              <a:rPr lang="ru-RU" sz="1600" dirty="0" err="1">
                <a:latin typeface="Times New Roman" panose="02020603050405020304" pitchFamily="18" charset="0"/>
                <a:cs typeface="Times New Roman" panose="02020603050405020304" pitchFamily="18" charset="0"/>
                <a:hlinkClick r:id="rId7"/>
              </a:rPr>
              <a:t>УОиМП</a:t>
            </a:r>
            <a:r>
              <a:rPr lang="ru-RU" sz="1600" dirty="0">
                <a:latin typeface="Times New Roman" panose="02020603050405020304" pitchFamily="18" charset="0"/>
                <a:cs typeface="Times New Roman" panose="02020603050405020304" pitchFamily="18" charset="0"/>
                <a:hlinkClick r:id="rId7"/>
              </a:rPr>
              <a:t> "Об утверждении проходных баллов по каждому общеобразовательному предмету для участников муниципального этапа всероссийской олимпиады школьников в городе Рязани в 2023/2024 учебном году"</a:t>
            </a:r>
            <a:endParaRPr lang="ru-RU"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889926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1"/>
          <p:cNvSpPr txBox="1">
            <a:spLocks/>
          </p:cNvSpPr>
          <p:nvPr/>
        </p:nvSpPr>
        <p:spPr>
          <a:xfrm>
            <a:off x="1259632" y="404664"/>
            <a:ext cx="6624736" cy="620688"/>
          </a:xfrm>
          <a:prstGeom prst="rect">
            <a:avLst/>
          </a:prstGeom>
        </p:spPr>
        <p:txBody>
          <a:bodyPr/>
          <a:lstStyle/>
          <a:p>
            <a:pPr lvl="0" algn="ctr"/>
            <a:r>
              <a:rPr lang="ru-RU" sz="3600" dirty="0">
                <a:latin typeface="Times New Roman" panose="02020603050405020304" pitchFamily="18" charset="0"/>
                <a:cs typeface="Times New Roman" panose="02020603050405020304" pitchFamily="18" charset="0"/>
              </a:rPr>
              <a:t>Процедура разбора заданий</a:t>
            </a:r>
          </a:p>
        </p:txBody>
      </p:sp>
      <p:sp>
        <p:nvSpPr>
          <p:cNvPr id="4" name="TextBox 3"/>
          <p:cNvSpPr txBox="1"/>
          <p:nvPr/>
        </p:nvSpPr>
        <p:spPr>
          <a:xfrm>
            <a:off x="233518" y="1412776"/>
            <a:ext cx="8676964" cy="3770263"/>
          </a:xfrm>
          <a:prstGeom prst="rect">
            <a:avLst/>
          </a:prstGeom>
          <a:noFill/>
        </p:spPr>
        <p:txBody>
          <a:bodyPr wrap="square" rtlCol="0">
            <a:spAutoFit/>
          </a:bodyPr>
          <a:lstStyle/>
          <a:p>
            <a:pPr indent="457200" algn="just">
              <a:spcBef>
                <a:spcPts val="600"/>
              </a:spcBef>
            </a:pPr>
            <a:r>
              <a:rPr lang="ru-RU" dirty="0">
                <a:latin typeface="Times New Roman" panose="02020603050405020304" pitchFamily="18" charset="0"/>
                <a:cs typeface="Times New Roman" panose="02020603050405020304" pitchFamily="18" charset="0"/>
              </a:rPr>
              <a:t>Анализ олимпиадных заданий и их решений проводится членами жюри в соответствии с установленными сроками, указанными в графике проведения муниципального этапа </a:t>
            </a:r>
            <a:r>
              <a:rPr lang="ru-RU" dirty="0" err="1">
                <a:latin typeface="Times New Roman" panose="02020603050405020304" pitchFamily="18" charset="0"/>
                <a:cs typeface="Times New Roman" panose="02020603050405020304" pitchFamily="18" charset="0"/>
              </a:rPr>
              <a:t>ВсОШ</a:t>
            </a:r>
            <a:r>
              <a:rPr lang="ru-RU" dirty="0">
                <a:latin typeface="Times New Roman" panose="02020603050405020304" pitchFamily="18" charset="0"/>
                <a:cs typeface="Times New Roman" panose="02020603050405020304" pitchFamily="18" charset="0"/>
              </a:rPr>
              <a:t>, с использованием информационно-коммуникационных технологий (дистанционно через ВКС).</a:t>
            </a:r>
          </a:p>
          <a:p>
            <a:pPr indent="457200" algn="just">
              <a:spcBef>
                <a:spcPts val="600"/>
              </a:spcBef>
            </a:pPr>
            <a:r>
              <a:rPr lang="ru-RU" dirty="0">
                <a:latin typeface="Times New Roman" panose="02020603050405020304" pitchFamily="18" charset="0"/>
                <a:cs typeface="Times New Roman" panose="02020603050405020304" pitchFamily="18" charset="0"/>
              </a:rPr>
              <a:t>При проведении анализа олимпиадных заданий и их решений жюри обеспечивает участников информацией о правильных решениях олимпиадных заданий по каждому общеобразовательному предмету, критериях и методике оценивания выполненных олимпиадных работ и типичных ошибках, которые могут быть допущены или были допущены участниками при выполнении олимпиадных заданий. </a:t>
            </a:r>
          </a:p>
          <a:p>
            <a:pPr lvl="0" algn="just"/>
            <a:endParaRPr lang="ru-RU" dirty="0">
              <a:latin typeface="Times New Roman" panose="02020603050405020304" pitchFamily="18" charset="0"/>
              <a:cs typeface="Times New Roman" panose="02020603050405020304" pitchFamily="18" charset="0"/>
            </a:endParaRPr>
          </a:p>
          <a:p>
            <a:pPr algn="just"/>
            <a:r>
              <a:rPr lang="ru-RU" b="1" dirty="0">
                <a:latin typeface="Times New Roman" panose="02020603050405020304" pitchFamily="18" charset="0"/>
                <a:cs typeface="Times New Roman" panose="02020603050405020304" pitchFamily="18" charset="0"/>
              </a:rPr>
              <a:t>Общеобразовательные учреждения, в которых обучаются участники муниципального этапа, </a:t>
            </a:r>
            <a:r>
              <a:rPr lang="ru-RU" dirty="0">
                <a:latin typeface="Times New Roman" panose="02020603050405020304" pitchFamily="18" charset="0"/>
                <a:cs typeface="Times New Roman" panose="02020603050405020304" pitchFamily="18" charset="0"/>
              </a:rPr>
              <a:t>обеспечивают доступ учащихся к системе видеоконференцсвязи для просмотра разбора заданий. </a:t>
            </a:r>
            <a:endParaRPr lang="ru-RU"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1"/>
          <p:cNvSpPr txBox="1">
            <a:spLocks/>
          </p:cNvSpPr>
          <p:nvPr/>
        </p:nvSpPr>
        <p:spPr>
          <a:xfrm>
            <a:off x="629816" y="188640"/>
            <a:ext cx="7884368" cy="620688"/>
          </a:xfrm>
          <a:prstGeom prst="rect">
            <a:avLst/>
          </a:prstGeom>
        </p:spPr>
        <p:txBody>
          <a:bodyPr/>
          <a:lstStyle/>
          <a:p>
            <a:pPr lvl="0" algn="ctr"/>
            <a:r>
              <a:rPr lang="ru-RU" sz="3600" dirty="0">
                <a:latin typeface="Times New Roman" panose="02020603050405020304" pitchFamily="18" charset="0"/>
                <a:cs typeface="Times New Roman" panose="02020603050405020304" pitchFamily="18" charset="0"/>
              </a:rPr>
              <a:t>Проведение показа работ</a:t>
            </a:r>
          </a:p>
        </p:txBody>
      </p:sp>
      <p:sp>
        <p:nvSpPr>
          <p:cNvPr id="4" name="TextBox 3"/>
          <p:cNvSpPr txBox="1"/>
          <p:nvPr/>
        </p:nvSpPr>
        <p:spPr>
          <a:xfrm>
            <a:off x="215516" y="889843"/>
            <a:ext cx="8712968" cy="2593852"/>
          </a:xfrm>
          <a:prstGeom prst="rect">
            <a:avLst/>
          </a:prstGeom>
          <a:noFill/>
        </p:spPr>
        <p:txBody>
          <a:bodyPr wrap="square" rtlCol="0">
            <a:spAutoFit/>
          </a:bodyPr>
          <a:lstStyle/>
          <a:p>
            <a:pPr>
              <a:lnSpc>
                <a:spcPct val="114000"/>
              </a:lnSpc>
              <a:spcBef>
                <a:spcPts val="600"/>
              </a:spcBef>
            </a:pPr>
            <a:r>
              <a:rPr lang="ru-RU" dirty="0" smtClean="0">
                <a:latin typeface="Times New Roman" panose="02020603050405020304" pitchFamily="18" charset="0"/>
                <a:cs typeface="Times New Roman" panose="02020603050405020304" pitchFamily="18" charset="0"/>
              </a:rPr>
              <a:t>В </a:t>
            </a:r>
            <a:r>
              <a:rPr lang="ru-RU" dirty="0">
                <a:latin typeface="Times New Roman" panose="02020603050405020304" pitchFamily="18" charset="0"/>
                <a:cs typeface="Times New Roman" panose="02020603050405020304" pitchFamily="18" charset="0"/>
              </a:rPr>
              <a:t>день проведения разбора олимпиадных заданий с 10:00 до 12:00 в облачное хранилище для каждого общеобразовательного учреждения размещаются скан-копии олимпиадных работ. По запросу участника ответственное лицо ОУ распечатывает его работу и предоставляет для просмотра. В день первой апелляции на официальные почты школ (</a:t>
            </a:r>
            <a:r>
              <a:rPr lang="en-US" dirty="0">
                <a:latin typeface="Times New Roman" panose="02020603050405020304" pitchFamily="18" charset="0"/>
                <a:cs typeface="Times New Roman" panose="02020603050405020304" pitchFamily="18" charset="0"/>
              </a:rPr>
              <a:t>@ryazan.gov.ru)</a:t>
            </a:r>
            <a:r>
              <a:rPr lang="ru-RU" dirty="0">
                <a:latin typeface="Times New Roman" panose="02020603050405020304" pitchFamily="18" charset="0"/>
                <a:cs typeface="Times New Roman" panose="02020603050405020304" pitchFamily="18" charset="0"/>
              </a:rPr>
              <a:t> будет направлена ссылка на облачное хранилище</a:t>
            </a:r>
            <a:r>
              <a:rPr lang="ru-RU" dirty="0" smtClean="0">
                <a:latin typeface="Times New Roman" panose="02020603050405020304" pitchFamily="18" charset="0"/>
                <a:cs typeface="Times New Roman" panose="02020603050405020304" pitchFamily="18" charset="0"/>
              </a:rPr>
              <a:t>. Участник </a:t>
            </a:r>
            <a:r>
              <a:rPr lang="ru-RU" dirty="0">
                <a:latin typeface="Times New Roman" panose="02020603050405020304" pitchFamily="18" charset="0"/>
                <a:cs typeface="Times New Roman" panose="02020603050405020304" pitchFamily="18" charset="0"/>
              </a:rPr>
              <a:t>муниципального этапа вправе убедиться в том, что его работа проверена и оценена в соответствии с установленными критериями и методикой оценивания выполненных олимпиадных заданий</a:t>
            </a:r>
            <a:r>
              <a:rPr lang="ru-RU" dirty="0" smtClean="0">
                <a:latin typeface="Times New Roman" panose="02020603050405020304" pitchFamily="18" charset="0"/>
                <a:cs typeface="Times New Roman" panose="02020603050405020304" pitchFamily="18" charset="0"/>
              </a:rPr>
              <a:t>.</a:t>
            </a:r>
            <a:endParaRPr lang="ru-RU"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 xmlns:a16="http://schemas.microsoft.com/office/drawing/2014/main" id="{31B97F59-88E5-4021-9377-6197041978CC}"/>
              </a:ext>
            </a:extLst>
          </p:cNvPr>
          <p:cNvSpPr/>
          <p:nvPr/>
        </p:nvSpPr>
        <p:spPr>
          <a:xfrm>
            <a:off x="2214848" y="152628"/>
            <a:ext cx="4714304" cy="646331"/>
          </a:xfrm>
          <a:prstGeom prst="rect">
            <a:avLst/>
          </a:prstGeom>
        </p:spPr>
        <p:txBody>
          <a:bodyPr wrap="none">
            <a:spAutoFit/>
          </a:bodyPr>
          <a:lstStyle/>
          <a:p>
            <a:pPr lvl="0" algn="ctr"/>
            <a:r>
              <a:rPr lang="ru-RU" sz="3600" dirty="0">
                <a:latin typeface="Times New Roman" panose="02020603050405020304" pitchFamily="18" charset="0"/>
                <a:cs typeface="Times New Roman" panose="02020603050405020304" pitchFamily="18" charset="0"/>
              </a:rPr>
              <a:t>Проведение апелляции</a:t>
            </a:r>
          </a:p>
        </p:txBody>
      </p:sp>
      <p:sp>
        <p:nvSpPr>
          <p:cNvPr id="3" name="Прямоугольник 2">
            <a:extLst>
              <a:ext uri="{FF2B5EF4-FFF2-40B4-BE49-F238E27FC236}">
                <a16:creationId xmlns="" xmlns:a16="http://schemas.microsoft.com/office/drawing/2014/main" id="{AA1F0843-3286-446D-B1A6-34AC2E5A4916}"/>
              </a:ext>
            </a:extLst>
          </p:cNvPr>
          <p:cNvSpPr/>
          <p:nvPr/>
        </p:nvSpPr>
        <p:spPr>
          <a:xfrm>
            <a:off x="395536" y="819567"/>
            <a:ext cx="8496944" cy="5060040"/>
          </a:xfrm>
          <a:prstGeom prst="rect">
            <a:avLst/>
          </a:prstGeom>
        </p:spPr>
        <p:txBody>
          <a:bodyPr wrap="square">
            <a:spAutoFit/>
          </a:bodyPr>
          <a:lstStyle/>
          <a:p>
            <a:pPr>
              <a:lnSpc>
                <a:spcPct val="114000"/>
              </a:lnSpc>
              <a:spcBef>
                <a:spcPts val="600"/>
              </a:spcBef>
            </a:pPr>
            <a:r>
              <a:rPr lang="ru-RU" dirty="0">
                <a:latin typeface="Times New Roman" panose="02020603050405020304" pitchFamily="18" charset="0"/>
                <a:cs typeface="Times New Roman" panose="02020603050405020304" pitchFamily="18" charset="0"/>
              </a:rPr>
              <a:t>Участник олимпиады вправе подать апелляцию о несогласии с выставленными баллами (далее – апелляция) в создаваемую организатором муниципального этапа апелляционную комиссию в установленной организатором олимпиады форме</a:t>
            </a:r>
          </a:p>
          <a:p>
            <a:pPr>
              <a:lnSpc>
                <a:spcPct val="114000"/>
              </a:lnSpc>
              <a:spcBef>
                <a:spcPts val="600"/>
              </a:spcBef>
            </a:pPr>
            <a:r>
              <a:rPr lang="ru-RU" dirty="0">
                <a:latin typeface="Times New Roman" panose="02020603050405020304" pitchFamily="18" charset="0"/>
                <a:cs typeface="Times New Roman" panose="02020603050405020304" pitchFamily="18" charset="0"/>
              </a:rPr>
              <a:t>Рассмотрение апелляции проводится строго в назначенный день согласно графику проведения апелляций.</a:t>
            </a:r>
          </a:p>
          <a:p>
            <a:pPr>
              <a:lnSpc>
                <a:spcPct val="114000"/>
              </a:lnSpc>
              <a:spcBef>
                <a:spcPts val="600"/>
              </a:spcBef>
            </a:pPr>
            <a:r>
              <a:rPr lang="ru-RU" dirty="0">
                <a:latin typeface="Times New Roman" panose="02020603050405020304" pitchFamily="18" charset="0"/>
                <a:cs typeface="Times New Roman" panose="02020603050405020304" pitchFamily="18" charset="0"/>
              </a:rPr>
              <a:t>Правила подачи апелляции муниципального этапа олимпиады устанавливаются организатором муниципального этапа </a:t>
            </a:r>
            <a:r>
              <a:rPr lang="ru-RU" dirty="0" smtClean="0">
                <a:latin typeface="Times New Roman" panose="02020603050405020304" pitchFamily="18" charset="0"/>
                <a:cs typeface="Times New Roman" panose="02020603050405020304" pitchFamily="18" charset="0"/>
              </a:rPr>
              <a:t>олимпиады. Форма </a:t>
            </a:r>
            <a:r>
              <a:rPr lang="ru-RU" dirty="0">
                <a:latin typeface="Times New Roman" panose="02020603050405020304" pitchFamily="18" charset="0"/>
                <a:cs typeface="Times New Roman" panose="02020603050405020304" pitchFamily="18" charset="0"/>
              </a:rPr>
              <a:t>проведения апелляции определяется оргкомитетом и организатором муниципального этапа олимпиады. На муниципальном этапе олимпиады проведение апелляции проходит с использованием информационно-коммуникационных технологий. Согласие участника с решением апелляционной комиссии фиксируется на видео, в протоколе апелляции делается соответствующая отметка. </a:t>
            </a:r>
          </a:p>
          <a:p>
            <a:pPr>
              <a:lnSpc>
                <a:spcPct val="114000"/>
              </a:lnSpc>
              <a:spcBef>
                <a:spcPts val="600"/>
              </a:spcBef>
            </a:pPr>
            <a:r>
              <a:rPr lang="ru-RU" dirty="0">
                <a:latin typeface="Times New Roman" panose="02020603050405020304" pitchFamily="18" charset="0"/>
                <a:cs typeface="Times New Roman" panose="02020603050405020304" pitchFamily="18" charset="0"/>
              </a:rPr>
              <a:t>Видеозапись осуществляется на протяжении всего периода проведения апелляции. Срок хранения оргкомитетом олимпиады видеозаписи рассмотрения апелляции участника олимпиады составляет не менее 4 лет с года ее проведения.</a:t>
            </a:r>
          </a:p>
        </p:txBody>
      </p:sp>
    </p:spTree>
    <p:extLst>
      <p:ext uri="{BB962C8B-B14F-4D97-AF65-F5344CB8AC3E}">
        <p14:creationId xmlns:p14="http://schemas.microsoft.com/office/powerpoint/2010/main" val="38831891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 xmlns:a16="http://schemas.microsoft.com/office/drawing/2014/main" id="{31B97F59-88E5-4021-9377-6197041978CC}"/>
              </a:ext>
            </a:extLst>
          </p:cNvPr>
          <p:cNvSpPr/>
          <p:nvPr/>
        </p:nvSpPr>
        <p:spPr>
          <a:xfrm>
            <a:off x="179512" y="332656"/>
            <a:ext cx="3960440" cy="400110"/>
          </a:xfrm>
          <a:prstGeom prst="rect">
            <a:avLst/>
          </a:prstGeom>
        </p:spPr>
        <p:txBody>
          <a:bodyPr wrap="square">
            <a:spAutoFit/>
          </a:bodyPr>
          <a:lstStyle/>
          <a:p>
            <a:pPr lvl="0" algn="ctr"/>
            <a:r>
              <a:rPr lang="ru-RU" sz="2000" dirty="0">
                <a:latin typeface="Times New Roman" panose="02020603050405020304" pitchFamily="18" charset="0"/>
                <a:cs typeface="Times New Roman" panose="02020603050405020304" pitchFamily="18" charset="0"/>
              </a:rPr>
              <a:t>Проведение апелляции</a:t>
            </a:r>
          </a:p>
        </p:txBody>
      </p:sp>
      <p:sp>
        <p:nvSpPr>
          <p:cNvPr id="3" name="Прямоугольник 2">
            <a:extLst>
              <a:ext uri="{FF2B5EF4-FFF2-40B4-BE49-F238E27FC236}">
                <a16:creationId xmlns="" xmlns:a16="http://schemas.microsoft.com/office/drawing/2014/main" id="{AA1F0843-3286-446D-B1A6-34AC2E5A4916}"/>
              </a:ext>
            </a:extLst>
          </p:cNvPr>
          <p:cNvSpPr/>
          <p:nvPr/>
        </p:nvSpPr>
        <p:spPr>
          <a:xfrm>
            <a:off x="305288" y="886463"/>
            <a:ext cx="3960440" cy="3693319"/>
          </a:xfrm>
          <a:prstGeom prst="rect">
            <a:avLst/>
          </a:prstGeom>
        </p:spPr>
        <p:txBody>
          <a:bodyPr wrap="square">
            <a:spAutoFit/>
          </a:bodyPr>
          <a:lstStyle/>
          <a:p>
            <a:r>
              <a:rPr lang="ru-RU" dirty="0">
                <a:latin typeface="Times New Roman" panose="02020603050405020304" pitchFamily="18" charset="0"/>
                <a:cs typeface="Times New Roman" panose="02020603050405020304" pitchFamily="18" charset="0"/>
              </a:rPr>
              <a:t>Апелляционная комиссия не рассматривает апелляции по вопросам содержания и структуры олимпиадных заданий, критериев и методики оценивания их выполнения. Черновики при проведении апелляции не рассматриваются. На апелляции перепроверяется только текст решения задачи, который письменно был изложен в работе участника. Устные пояснения участника не оцениваются</a:t>
            </a:r>
          </a:p>
          <a:p>
            <a:endParaRPr lang="ru-RU" dirty="0"/>
          </a:p>
        </p:txBody>
      </p:sp>
      <p:pic>
        <p:nvPicPr>
          <p:cNvPr id="4" name="Рисунок 3">
            <a:extLst>
              <a:ext uri="{FF2B5EF4-FFF2-40B4-BE49-F238E27FC236}">
                <a16:creationId xmlns="" xmlns:a16="http://schemas.microsoft.com/office/drawing/2014/main" id="{7905BF86-EE6B-4F80-AA4C-5A5E39442E7B}"/>
              </a:ext>
            </a:extLst>
          </p:cNvPr>
          <p:cNvPicPr>
            <a:picLocks noChangeAspect="1"/>
          </p:cNvPicPr>
          <p:nvPr/>
        </p:nvPicPr>
        <p:blipFill rotWithShape="1">
          <a:blip r:embed="rId2"/>
          <a:srcRect l="41338" t="18028" r="15350" b="3184"/>
          <a:stretch/>
        </p:blipFill>
        <p:spPr>
          <a:xfrm>
            <a:off x="4265728" y="-171400"/>
            <a:ext cx="4896544" cy="6142937"/>
          </a:xfrm>
          <a:prstGeom prst="rect">
            <a:avLst/>
          </a:prstGeom>
        </p:spPr>
      </p:pic>
      <p:sp>
        <p:nvSpPr>
          <p:cNvPr id="5" name="Прямоугольник 4">
            <a:extLst>
              <a:ext uri="{FF2B5EF4-FFF2-40B4-BE49-F238E27FC236}">
                <a16:creationId xmlns="" xmlns:a16="http://schemas.microsoft.com/office/drawing/2014/main" id="{AC3BD444-9CB5-41A9-B6D4-E2ABFAF363E4}"/>
              </a:ext>
            </a:extLst>
          </p:cNvPr>
          <p:cNvSpPr/>
          <p:nvPr/>
        </p:nvSpPr>
        <p:spPr>
          <a:xfrm>
            <a:off x="359024" y="5525069"/>
            <a:ext cx="8784976" cy="923330"/>
          </a:xfrm>
          <a:prstGeom prst="rect">
            <a:avLst/>
          </a:prstGeom>
        </p:spPr>
        <p:txBody>
          <a:bodyPr wrap="square">
            <a:spAutoFit/>
          </a:bodyPr>
          <a:lstStyle/>
          <a:p>
            <a:pPr marL="0" lvl="2">
              <a:spcBef>
                <a:spcPts val="600"/>
              </a:spcBef>
            </a:pPr>
            <a:r>
              <a:rPr lang="ru-RU" b="1" dirty="0" smtClean="0">
                <a:latin typeface="Times New Roman" panose="02020603050405020304" pitchFamily="18" charset="0"/>
                <a:cs typeface="Times New Roman" panose="02020603050405020304" pitchFamily="18" charset="0"/>
              </a:rPr>
              <a:t>Школа</a:t>
            </a:r>
            <a:r>
              <a:rPr lang="ru-RU" b="1" dirty="0" smtClean="0">
                <a:latin typeface="Times New Roman" panose="02020603050405020304" pitchFamily="18" charset="0"/>
                <a:cs typeface="Times New Roman" panose="02020603050405020304" pitchFamily="18" charset="0"/>
              </a:rPr>
              <a:t> </a:t>
            </a:r>
            <a:r>
              <a:rPr lang="ru-RU" dirty="0" smtClean="0">
                <a:latin typeface="Times New Roman" panose="02020603050405020304" pitchFamily="18" charset="0"/>
                <a:cs typeface="Times New Roman" panose="02020603050405020304" pitchFamily="18" charset="0"/>
              </a:rPr>
              <a:t>направляет </a:t>
            </a:r>
            <a:r>
              <a:rPr lang="ru-RU" dirty="0">
                <a:latin typeface="Times New Roman" panose="02020603050405020304" pitchFamily="18" charset="0"/>
                <a:cs typeface="Times New Roman" panose="02020603050405020304" pitchFamily="18" charset="0"/>
              </a:rPr>
              <a:t>в электронном виде заявку участника олимпиады на проведение апелляции о несогласии с выставленными баллами; обеспечивают доступ учащихся к системе видеоконференцсвязи для проведения апелляции.</a:t>
            </a:r>
            <a:endParaRPr lang="ru-RU" dirty="0"/>
          </a:p>
        </p:txBody>
      </p:sp>
    </p:spTree>
    <p:extLst>
      <p:ext uri="{BB962C8B-B14F-4D97-AF65-F5344CB8AC3E}">
        <p14:creationId xmlns:p14="http://schemas.microsoft.com/office/powerpoint/2010/main" val="37157186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 xmlns:a16="http://schemas.microsoft.com/office/drawing/2014/main" id="{6A64B40D-DB54-4894-94E6-250EFA6C42A5}"/>
              </a:ext>
            </a:extLst>
          </p:cNvPr>
          <p:cNvSpPr/>
          <p:nvPr/>
        </p:nvSpPr>
        <p:spPr>
          <a:xfrm>
            <a:off x="1403648" y="260648"/>
            <a:ext cx="6336704" cy="369332"/>
          </a:xfrm>
          <a:prstGeom prst="rect">
            <a:avLst/>
          </a:prstGeom>
        </p:spPr>
        <p:txBody>
          <a:bodyPr wrap="square">
            <a:spAutoFit/>
          </a:bodyPr>
          <a:lstStyle/>
          <a:p>
            <a:r>
              <a:rPr lang="ru-RU" b="1" dirty="0">
                <a:latin typeface="Times New Roman" panose="02020603050405020304" pitchFamily="18" charset="0"/>
                <a:ea typeface="Times New Roman" panose="02020603050405020304" pitchFamily="18" charset="0"/>
              </a:rPr>
              <a:t>Подведение итогов муниципального этапа олимпиад</a:t>
            </a:r>
            <a:endParaRPr lang="ru-RU" dirty="0"/>
          </a:p>
        </p:txBody>
      </p:sp>
      <p:sp>
        <p:nvSpPr>
          <p:cNvPr id="3" name="Прямоугольник 2">
            <a:extLst>
              <a:ext uri="{FF2B5EF4-FFF2-40B4-BE49-F238E27FC236}">
                <a16:creationId xmlns="" xmlns:a16="http://schemas.microsoft.com/office/drawing/2014/main" id="{7F065911-0E74-4278-80DB-DBF745E032DB}"/>
              </a:ext>
            </a:extLst>
          </p:cNvPr>
          <p:cNvSpPr/>
          <p:nvPr/>
        </p:nvSpPr>
        <p:spPr>
          <a:xfrm>
            <a:off x="287524" y="889843"/>
            <a:ext cx="8568952" cy="4801314"/>
          </a:xfrm>
          <a:prstGeom prst="rect">
            <a:avLst/>
          </a:prstGeom>
        </p:spPr>
        <p:txBody>
          <a:bodyPr wrap="square">
            <a:spAutoFit/>
          </a:bodyPr>
          <a:lstStyle/>
          <a:p>
            <a:r>
              <a:rPr lang="ru-RU" dirty="0">
                <a:latin typeface="Times New Roman" panose="02020603050405020304" pitchFamily="18" charset="0"/>
                <a:cs typeface="Times New Roman" panose="02020603050405020304" pitchFamily="18" charset="0"/>
              </a:rPr>
              <a:t>Официальным объявлением итогов олимпиады считается размещение их на сайте «Олимпиады школьников г. Рязани» (www.ryazolymp.ru) в разделе «Результаты» по каждому предмету. В течение трех рабочих дней со дня размещения итогов олимпиады на сайте «Олимпиады школьников г. Рязани» принимаются апелляции по вопросам технических ошибок заполнения базы данных по каждой олимпиаде. По истечении этого срока результаты считаются окончательными и обжалованию не подлежат. </a:t>
            </a:r>
          </a:p>
          <a:p>
            <a:r>
              <a:rPr lang="ru-RU" dirty="0">
                <a:latin typeface="Times New Roman" panose="02020603050405020304" pitchFamily="18" charset="0"/>
                <a:cs typeface="Times New Roman" panose="02020603050405020304" pitchFamily="18" charset="0"/>
              </a:rPr>
              <a:t>Победителями и призерами могут стать участники, набравшие наибольшее количество баллов. Победителем считается участник, набравший наибольшее количество баллов. В случае равенства набранных баллов у нескольких участников все они признаются победителями. Призерами муниципального этапа олимпиады, в пределах установленной квоты, признаются все участники муниципального этапа олимпиады, следующие в итоговой таблице за победителями.</a:t>
            </a:r>
          </a:p>
          <a:p>
            <a:r>
              <a:rPr lang="ru-RU" dirty="0">
                <a:latin typeface="Times New Roman" panose="02020603050405020304" pitchFamily="18" charset="0"/>
                <a:cs typeface="Times New Roman" panose="02020603050405020304" pitchFamily="18" charset="0"/>
              </a:rPr>
              <a:t>Общеобразовательные учреждения, учащиеся которых стали победителями </a:t>
            </a:r>
          </a:p>
          <a:p>
            <a:r>
              <a:rPr lang="ru-RU" dirty="0">
                <a:latin typeface="Times New Roman" panose="02020603050405020304" pitchFamily="18" charset="0"/>
                <a:cs typeface="Times New Roman" panose="02020603050405020304" pitchFamily="18" charset="0"/>
              </a:rPr>
              <a:t>и призерами муниципального этапа, обязаны следить за информацией о региональном этапе олимпиад. Победители и призеры регионального этапа олимпиад прошлого года приглашаются к участию в текущем году вне рейтинга. </a:t>
            </a:r>
          </a:p>
        </p:txBody>
      </p:sp>
    </p:spTree>
    <p:extLst>
      <p:ext uri="{BB962C8B-B14F-4D97-AF65-F5344CB8AC3E}">
        <p14:creationId xmlns:p14="http://schemas.microsoft.com/office/powerpoint/2010/main" val="42389992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69945" y="206803"/>
            <a:ext cx="8712968" cy="923330"/>
          </a:xfrm>
          <a:prstGeom prst="rect">
            <a:avLst/>
          </a:prstGeom>
          <a:noFill/>
        </p:spPr>
        <p:txBody>
          <a:bodyPr wrap="square" rtlCol="0">
            <a:spAutoFit/>
          </a:bodyPr>
          <a:lstStyle/>
          <a:p>
            <a:pPr algn="just">
              <a:buAutoNum type="arabicPeriod"/>
            </a:pPr>
            <a:r>
              <a:rPr lang="ru-RU" dirty="0">
                <a:latin typeface="Times New Roman" pitchFamily="18" charset="0"/>
                <a:cs typeface="Times New Roman" pitchFamily="18" charset="0"/>
              </a:rPr>
              <a:t>Форма проведения олимпиады – очная, </a:t>
            </a:r>
            <a:r>
              <a:rPr lang="ru-RU" b="1" dirty="0">
                <a:latin typeface="Times New Roman" pitchFamily="18" charset="0"/>
                <a:cs typeface="Times New Roman" pitchFamily="18" charset="0"/>
              </a:rPr>
              <a:t>на базе общеобразовательных учреждений, определенных приказом </a:t>
            </a:r>
            <a:r>
              <a:rPr lang="ru-RU" b="1" dirty="0" err="1">
                <a:latin typeface="Times New Roman" pitchFamily="18" charset="0"/>
                <a:cs typeface="Times New Roman" pitchFamily="18" charset="0"/>
              </a:rPr>
              <a:t>УОиМП</a:t>
            </a:r>
            <a:r>
              <a:rPr lang="ru-RU" b="1" dirty="0">
                <a:latin typeface="Times New Roman" pitchFamily="18" charset="0"/>
                <a:cs typeface="Times New Roman" pitchFamily="18" charset="0"/>
              </a:rPr>
              <a:t>.</a:t>
            </a:r>
            <a:endParaRPr lang="ru-RU" dirty="0">
              <a:latin typeface="Times New Roman" pitchFamily="18" charset="0"/>
              <a:cs typeface="Times New Roman" pitchFamily="18" charset="0"/>
            </a:endParaRPr>
          </a:p>
          <a:p>
            <a:pPr algn="just">
              <a:buAutoNum type="arabicPeriod"/>
            </a:pPr>
            <a:endParaRPr lang="ru-RU" dirty="0">
              <a:latin typeface="Times New Roman" pitchFamily="18" charset="0"/>
              <a:cs typeface="Times New Roman" pitchFamily="18" charset="0"/>
            </a:endParaRPr>
          </a:p>
        </p:txBody>
      </p:sp>
      <p:graphicFrame>
        <p:nvGraphicFramePr>
          <p:cNvPr id="6" name="Таблица 5"/>
          <p:cNvGraphicFramePr>
            <a:graphicFrameLocks noGrp="1"/>
          </p:cNvGraphicFramePr>
          <p:nvPr>
            <p:extLst>
              <p:ext uri="{D42A27DB-BD31-4B8C-83A1-F6EECF244321}">
                <p14:modId xmlns:p14="http://schemas.microsoft.com/office/powerpoint/2010/main" val="3993849097"/>
              </p:ext>
            </p:extLst>
          </p:nvPr>
        </p:nvGraphicFramePr>
        <p:xfrm>
          <a:off x="1403648" y="908721"/>
          <a:ext cx="6696744" cy="5685655"/>
        </p:xfrm>
        <a:graphic>
          <a:graphicData uri="http://schemas.openxmlformats.org/drawingml/2006/table">
            <a:tbl>
              <a:tblPr firstRow="1" firstCol="1" bandRow="1"/>
              <a:tblGrid>
                <a:gridCol w="1802884">
                  <a:extLst>
                    <a:ext uri="{9D8B030D-6E8A-4147-A177-3AD203B41FA5}">
                      <a16:colId xmlns="" xmlns:a16="http://schemas.microsoft.com/office/drawing/2014/main" val="20000"/>
                    </a:ext>
                  </a:extLst>
                </a:gridCol>
                <a:gridCol w="1238385">
                  <a:extLst>
                    <a:ext uri="{9D8B030D-6E8A-4147-A177-3AD203B41FA5}">
                      <a16:colId xmlns="" xmlns:a16="http://schemas.microsoft.com/office/drawing/2014/main" val="20001"/>
                    </a:ext>
                  </a:extLst>
                </a:gridCol>
                <a:gridCol w="1539706">
                  <a:extLst>
                    <a:ext uri="{9D8B030D-6E8A-4147-A177-3AD203B41FA5}">
                      <a16:colId xmlns="" xmlns:a16="http://schemas.microsoft.com/office/drawing/2014/main" val="20002"/>
                    </a:ext>
                  </a:extLst>
                </a:gridCol>
                <a:gridCol w="2115769">
                  <a:extLst>
                    <a:ext uri="{9D8B030D-6E8A-4147-A177-3AD203B41FA5}">
                      <a16:colId xmlns="" xmlns:a16="http://schemas.microsoft.com/office/drawing/2014/main" val="20003"/>
                    </a:ext>
                  </a:extLst>
                </a:gridCol>
              </a:tblGrid>
              <a:tr h="504055">
                <a:tc>
                  <a:txBody>
                    <a:bodyPr/>
                    <a:lstStyle/>
                    <a:p>
                      <a:pPr algn="ctr">
                        <a:spcAft>
                          <a:spcPts val="0"/>
                        </a:spcAft>
                      </a:pPr>
                      <a:r>
                        <a:rPr lang="ru-RU" sz="1000" dirty="0">
                          <a:effectLst/>
                          <a:latin typeface="Times New Roman"/>
                          <a:ea typeface="Calibri"/>
                        </a:rPr>
                        <a:t>Дата и время проведения олимпиады</a:t>
                      </a:r>
                      <a:endParaRPr lang="ru-RU" sz="1000" dirty="0">
                        <a:effectLst/>
                        <a:latin typeface="Times New Roman"/>
                        <a:ea typeface="Times New Roman"/>
                      </a:endParaRPr>
                    </a:p>
                  </a:txBody>
                  <a:tcPr marL="35359" marR="353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000">
                          <a:effectLst/>
                          <a:latin typeface="Times New Roman"/>
                          <a:ea typeface="Calibri"/>
                        </a:rPr>
                        <a:t>Предмет</a:t>
                      </a:r>
                      <a:endParaRPr lang="ru-RU" sz="1000">
                        <a:effectLst/>
                        <a:latin typeface="Times New Roman"/>
                        <a:ea typeface="Times New Roman"/>
                      </a:endParaRPr>
                    </a:p>
                  </a:txBody>
                  <a:tcPr marL="35359" marR="353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000" dirty="0">
                          <a:effectLst/>
                          <a:latin typeface="Times New Roman"/>
                          <a:ea typeface="Calibri"/>
                        </a:rPr>
                        <a:t>Места проведения</a:t>
                      </a:r>
                      <a:endParaRPr lang="ru-RU" sz="1000" dirty="0">
                        <a:effectLst/>
                        <a:latin typeface="Times New Roman"/>
                        <a:ea typeface="Times New Roman"/>
                      </a:endParaRPr>
                    </a:p>
                  </a:txBody>
                  <a:tcPr marL="35359" marR="353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000" dirty="0">
                          <a:effectLst/>
                          <a:latin typeface="Times New Roman"/>
                          <a:ea typeface="Calibri"/>
                        </a:rPr>
                        <a:t>Дата проведения показа работ, разбора заданий и апелляции</a:t>
                      </a:r>
                      <a:endParaRPr lang="ru-RU" sz="1000" dirty="0">
                        <a:effectLst/>
                        <a:latin typeface="Times New Roman"/>
                        <a:ea typeface="Times New Roman"/>
                      </a:endParaRPr>
                    </a:p>
                  </a:txBody>
                  <a:tcPr marL="35359" marR="353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0"/>
                  </a:ext>
                </a:extLst>
              </a:tr>
              <a:tr h="391118">
                <a:tc>
                  <a:txBody>
                    <a:bodyPr/>
                    <a:lstStyle/>
                    <a:p>
                      <a:pPr algn="ctr">
                        <a:spcAft>
                          <a:spcPts val="0"/>
                        </a:spcAft>
                      </a:pPr>
                      <a:r>
                        <a:rPr lang="ru-RU" sz="1000" dirty="0">
                          <a:effectLst/>
                          <a:latin typeface="Times New Roman"/>
                          <a:ea typeface="Calibri"/>
                        </a:rPr>
                        <a:t>9:00</a:t>
                      </a:r>
                      <a:endParaRPr lang="ru-RU" sz="1000" dirty="0">
                        <a:effectLst/>
                        <a:latin typeface="Times New Roman"/>
                        <a:ea typeface="Times New Roman"/>
                      </a:endParaRPr>
                    </a:p>
                    <a:p>
                      <a:pPr algn="ctr">
                        <a:spcAft>
                          <a:spcPts val="0"/>
                        </a:spcAft>
                      </a:pPr>
                      <a:r>
                        <a:rPr lang="ru-RU" sz="1000" dirty="0">
                          <a:effectLst/>
                          <a:latin typeface="Times New Roman"/>
                          <a:ea typeface="Calibri"/>
                        </a:rPr>
                        <a:t>10.11.2023 (пятница)</a:t>
                      </a:r>
                      <a:endParaRPr lang="ru-RU" sz="1000" dirty="0">
                        <a:effectLst/>
                        <a:latin typeface="Times New Roman"/>
                        <a:ea typeface="Times New Roman"/>
                      </a:endParaRPr>
                    </a:p>
                  </a:txBody>
                  <a:tcPr marL="35359" marR="353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000" dirty="0">
                          <a:effectLst/>
                          <a:latin typeface="Times New Roman"/>
                          <a:ea typeface="Calibri"/>
                        </a:rPr>
                        <a:t>География</a:t>
                      </a:r>
                      <a:endParaRPr lang="ru-RU" sz="1000" dirty="0">
                        <a:effectLst/>
                        <a:latin typeface="Times New Roman"/>
                        <a:ea typeface="Times New Roman"/>
                      </a:endParaRPr>
                    </a:p>
                  </a:txBody>
                  <a:tcPr marL="35359" marR="353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000" dirty="0">
                          <a:effectLst/>
                          <a:latin typeface="Times New Roman"/>
                          <a:ea typeface="Calibri"/>
                        </a:rPr>
                        <a:t>МБОУ </a:t>
                      </a:r>
                      <a:endParaRPr lang="ru-RU" sz="1000" dirty="0">
                        <a:effectLst/>
                        <a:latin typeface="Times New Roman"/>
                        <a:ea typeface="Times New Roman"/>
                      </a:endParaRPr>
                    </a:p>
                    <a:p>
                      <a:pPr algn="ctr">
                        <a:spcAft>
                          <a:spcPts val="0"/>
                        </a:spcAft>
                      </a:pPr>
                      <a:r>
                        <a:rPr lang="ru-RU" sz="1000" dirty="0">
                          <a:effectLst/>
                          <a:latin typeface="Times New Roman"/>
                          <a:ea typeface="Calibri"/>
                        </a:rPr>
                        <a:t>«Школа № 34 им. Героя РФ </a:t>
                      </a:r>
                      <a:r>
                        <a:rPr lang="ru-RU" sz="1000" dirty="0" err="1">
                          <a:effectLst/>
                          <a:latin typeface="Times New Roman"/>
                          <a:ea typeface="Calibri"/>
                        </a:rPr>
                        <a:t>П.В.Кривова</a:t>
                      </a:r>
                      <a:r>
                        <a:rPr lang="ru-RU" sz="1000" dirty="0">
                          <a:effectLst/>
                          <a:latin typeface="Times New Roman"/>
                          <a:ea typeface="Calibri"/>
                        </a:rPr>
                        <a:t>» </a:t>
                      </a:r>
                      <a:endParaRPr lang="ru-RU" sz="1000" dirty="0">
                        <a:effectLst/>
                        <a:latin typeface="Times New Roman"/>
                        <a:ea typeface="Times New Roman"/>
                      </a:endParaRPr>
                    </a:p>
                  </a:txBody>
                  <a:tcPr marL="35359" marR="353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000">
                          <a:effectLst/>
                          <a:latin typeface="Times New Roman"/>
                          <a:ea typeface="Calibri"/>
                        </a:rPr>
                        <a:t>13 ноября 2023 </a:t>
                      </a:r>
                      <a:endParaRPr lang="ru-RU" sz="1000">
                        <a:effectLst/>
                        <a:latin typeface="Times New Roman"/>
                        <a:ea typeface="Times New Roman"/>
                      </a:endParaRPr>
                    </a:p>
                    <a:p>
                      <a:pPr algn="ctr">
                        <a:spcAft>
                          <a:spcPts val="0"/>
                        </a:spcAft>
                      </a:pPr>
                      <a:r>
                        <a:rPr lang="ru-RU" sz="1000">
                          <a:effectLst/>
                          <a:latin typeface="Times New Roman"/>
                          <a:ea typeface="Calibri"/>
                        </a:rPr>
                        <a:t>(понедельник)</a:t>
                      </a:r>
                      <a:endParaRPr lang="ru-RU" sz="1000">
                        <a:effectLst/>
                        <a:latin typeface="Times New Roman"/>
                        <a:ea typeface="Times New Roman"/>
                      </a:endParaRPr>
                    </a:p>
                  </a:txBody>
                  <a:tcPr marL="35359" marR="353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1"/>
                  </a:ext>
                </a:extLst>
              </a:tr>
              <a:tr h="293339">
                <a:tc>
                  <a:txBody>
                    <a:bodyPr/>
                    <a:lstStyle/>
                    <a:p>
                      <a:pPr algn="ctr">
                        <a:spcAft>
                          <a:spcPts val="0"/>
                        </a:spcAft>
                      </a:pPr>
                      <a:r>
                        <a:rPr lang="ru-RU" sz="1000">
                          <a:effectLst/>
                          <a:latin typeface="Times New Roman"/>
                          <a:ea typeface="Calibri"/>
                        </a:rPr>
                        <a:t>9:00</a:t>
                      </a:r>
                      <a:endParaRPr lang="ru-RU" sz="1000">
                        <a:effectLst/>
                        <a:latin typeface="Times New Roman"/>
                        <a:ea typeface="Times New Roman"/>
                      </a:endParaRPr>
                    </a:p>
                    <a:p>
                      <a:pPr algn="ctr">
                        <a:spcAft>
                          <a:spcPts val="0"/>
                        </a:spcAft>
                      </a:pPr>
                      <a:r>
                        <a:rPr lang="ru-RU" sz="1000">
                          <a:effectLst/>
                          <a:latin typeface="Times New Roman"/>
                          <a:ea typeface="Calibri"/>
                        </a:rPr>
                        <a:t>11.11.2023 (суббота)</a:t>
                      </a:r>
                      <a:endParaRPr lang="ru-RU" sz="1000">
                        <a:effectLst/>
                        <a:latin typeface="Times New Roman"/>
                        <a:ea typeface="Times New Roman"/>
                      </a:endParaRPr>
                    </a:p>
                  </a:txBody>
                  <a:tcPr marL="35359" marR="353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000" dirty="0">
                          <a:effectLst/>
                          <a:latin typeface="Times New Roman"/>
                          <a:ea typeface="Calibri"/>
                        </a:rPr>
                        <a:t>Русский язык</a:t>
                      </a:r>
                      <a:endParaRPr lang="ru-RU" sz="1000" dirty="0">
                        <a:effectLst/>
                        <a:latin typeface="Times New Roman"/>
                        <a:ea typeface="Times New Roman"/>
                      </a:endParaRPr>
                    </a:p>
                  </a:txBody>
                  <a:tcPr marL="35359" marR="353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000" dirty="0">
                          <a:effectLst/>
                          <a:latin typeface="Times New Roman"/>
                          <a:ea typeface="Calibri"/>
                        </a:rPr>
                        <a:t>МБОУ </a:t>
                      </a:r>
                      <a:endParaRPr lang="ru-RU" sz="1000" dirty="0">
                        <a:effectLst/>
                        <a:latin typeface="Times New Roman"/>
                        <a:ea typeface="Times New Roman"/>
                      </a:endParaRPr>
                    </a:p>
                    <a:p>
                      <a:pPr algn="ctr">
                        <a:spcAft>
                          <a:spcPts val="0"/>
                        </a:spcAft>
                      </a:pPr>
                      <a:r>
                        <a:rPr lang="ru-RU" sz="1000" dirty="0">
                          <a:effectLst/>
                          <a:latin typeface="Times New Roman"/>
                          <a:ea typeface="Calibri"/>
                        </a:rPr>
                        <a:t>«Школа № 16» </a:t>
                      </a:r>
                      <a:endParaRPr lang="ru-RU" sz="1000" dirty="0">
                        <a:effectLst/>
                        <a:latin typeface="Times New Roman"/>
                        <a:ea typeface="Times New Roman"/>
                      </a:endParaRPr>
                    </a:p>
                  </a:txBody>
                  <a:tcPr marL="35359" marR="353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000">
                          <a:effectLst/>
                          <a:latin typeface="Times New Roman"/>
                          <a:ea typeface="Calibri"/>
                        </a:rPr>
                        <a:t>14 ноября 2023</a:t>
                      </a:r>
                      <a:endParaRPr lang="ru-RU" sz="1000">
                        <a:effectLst/>
                        <a:latin typeface="Times New Roman"/>
                        <a:ea typeface="Times New Roman"/>
                      </a:endParaRPr>
                    </a:p>
                    <a:p>
                      <a:pPr algn="ctr">
                        <a:spcAft>
                          <a:spcPts val="0"/>
                        </a:spcAft>
                      </a:pPr>
                      <a:r>
                        <a:rPr lang="ru-RU" sz="1000">
                          <a:effectLst/>
                          <a:latin typeface="Times New Roman"/>
                          <a:ea typeface="Calibri"/>
                        </a:rPr>
                        <a:t> (вторник)</a:t>
                      </a:r>
                      <a:endParaRPr lang="ru-RU" sz="1000">
                        <a:effectLst/>
                        <a:latin typeface="Times New Roman"/>
                        <a:ea typeface="Times New Roman"/>
                      </a:endParaRPr>
                    </a:p>
                  </a:txBody>
                  <a:tcPr marL="35359" marR="353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2"/>
                  </a:ext>
                </a:extLst>
              </a:tr>
              <a:tr h="195559">
                <a:tc rowSpan="2">
                  <a:txBody>
                    <a:bodyPr/>
                    <a:lstStyle/>
                    <a:p>
                      <a:pPr algn="ctr">
                        <a:spcAft>
                          <a:spcPts val="0"/>
                        </a:spcAft>
                      </a:pPr>
                      <a:r>
                        <a:rPr lang="ru-RU" sz="1000">
                          <a:effectLst/>
                          <a:latin typeface="Times New Roman"/>
                          <a:ea typeface="Calibri"/>
                        </a:rPr>
                        <a:t>9:00</a:t>
                      </a:r>
                      <a:endParaRPr lang="ru-RU" sz="1000">
                        <a:effectLst/>
                        <a:latin typeface="Times New Roman"/>
                        <a:ea typeface="Times New Roman"/>
                      </a:endParaRPr>
                    </a:p>
                    <a:p>
                      <a:pPr algn="ctr">
                        <a:spcAft>
                          <a:spcPts val="0"/>
                        </a:spcAft>
                      </a:pPr>
                      <a:r>
                        <a:rPr lang="ru-RU" sz="1000">
                          <a:effectLst/>
                          <a:latin typeface="Times New Roman"/>
                          <a:ea typeface="Calibri"/>
                        </a:rPr>
                        <a:t>15.11.2023 (среда)</a:t>
                      </a:r>
                      <a:endParaRPr lang="ru-RU" sz="1000">
                        <a:effectLst/>
                        <a:latin typeface="Times New Roman"/>
                        <a:ea typeface="Times New Roman"/>
                      </a:endParaRPr>
                    </a:p>
                  </a:txBody>
                  <a:tcPr marL="35359" marR="353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000" dirty="0">
                          <a:effectLst/>
                          <a:latin typeface="Times New Roman"/>
                          <a:ea typeface="Calibri"/>
                        </a:rPr>
                        <a:t>Французский язык</a:t>
                      </a:r>
                      <a:endParaRPr lang="ru-RU" sz="1000" dirty="0">
                        <a:effectLst/>
                        <a:latin typeface="Times New Roman"/>
                        <a:ea typeface="Times New Roman"/>
                      </a:endParaRPr>
                    </a:p>
                  </a:txBody>
                  <a:tcPr marL="35359" marR="353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000" dirty="0">
                          <a:effectLst/>
                          <a:latin typeface="Times New Roman"/>
                          <a:ea typeface="Calibri"/>
                        </a:rPr>
                        <a:t>МБУ «ЦМиСО»</a:t>
                      </a:r>
                      <a:endParaRPr lang="ru-RU" sz="1000" dirty="0">
                        <a:effectLst/>
                        <a:latin typeface="Times New Roman"/>
                        <a:ea typeface="Times New Roman"/>
                      </a:endParaRPr>
                    </a:p>
                  </a:txBody>
                  <a:tcPr marL="35359" marR="353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000">
                          <a:effectLst/>
                          <a:latin typeface="Times New Roman"/>
                          <a:ea typeface="Calibri"/>
                        </a:rPr>
                        <a:t>20 ноября 2023 года </a:t>
                      </a:r>
                      <a:endParaRPr lang="ru-RU" sz="1000">
                        <a:effectLst/>
                        <a:latin typeface="Times New Roman"/>
                        <a:ea typeface="Times New Roman"/>
                      </a:endParaRPr>
                    </a:p>
                    <a:p>
                      <a:pPr algn="ctr">
                        <a:spcAft>
                          <a:spcPts val="0"/>
                        </a:spcAft>
                      </a:pPr>
                      <a:r>
                        <a:rPr lang="ru-RU" sz="1000">
                          <a:effectLst/>
                          <a:latin typeface="Times New Roman"/>
                          <a:ea typeface="Calibri"/>
                        </a:rPr>
                        <a:t>(понедельник)</a:t>
                      </a:r>
                      <a:endParaRPr lang="ru-RU" sz="1000">
                        <a:effectLst/>
                        <a:latin typeface="Times New Roman"/>
                        <a:ea typeface="Times New Roman"/>
                      </a:endParaRPr>
                    </a:p>
                  </a:txBody>
                  <a:tcPr marL="35359" marR="353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3"/>
                  </a:ext>
                </a:extLst>
              </a:tr>
              <a:tr h="488898">
                <a:tc vMerge="1">
                  <a:txBody>
                    <a:bodyPr/>
                    <a:lstStyle/>
                    <a:p>
                      <a:endParaRPr lang="ru-RU"/>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ru-RU" sz="1000" dirty="0">
                          <a:effectLst/>
                          <a:latin typeface="Times New Roman"/>
                          <a:ea typeface="Calibri"/>
                        </a:rPr>
                        <a:t>Итальянский язык, </a:t>
                      </a:r>
                      <a:r>
                        <a:rPr kumimoji="0" lang="ru-RU" sz="1000" b="0" i="0" u="none" strike="noStrike" kern="1200" cap="none" spc="0" normalizeH="0" baseline="0" noProof="0" dirty="0">
                          <a:ln>
                            <a:noFill/>
                          </a:ln>
                          <a:solidFill>
                            <a:prstClr val="black"/>
                          </a:solidFill>
                          <a:effectLst/>
                          <a:uLnTx/>
                          <a:uFillTx/>
                          <a:latin typeface="Times New Roman"/>
                          <a:ea typeface="Calibri"/>
                          <a:cs typeface="+mn-cs"/>
                        </a:rPr>
                        <a:t>Испанский язык,</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ru-RU" sz="1000" b="0" i="0" u="none" strike="noStrike" kern="1200" cap="none" spc="0" normalizeH="0" baseline="0" noProof="0" dirty="0">
                          <a:ln>
                            <a:noFill/>
                          </a:ln>
                          <a:solidFill>
                            <a:prstClr val="black"/>
                          </a:solidFill>
                          <a:effectLst/>
                          <a:uLnTx/>
                          <a:uFillTx/>
                          <a:latin typeface="Times New Roman"/>
                          <a:ea typeface="Calibri"/>
                          <a:cs typeface="+mn-cs"/>
                        </a:rPr>
                        <a:t>Китайский язык</a:t>
                      </a:r>
                      <a:endParaRPr kumimoji="0" lang="ru-RU" sz="1000" b="0" i="0" u="none" strike="noStrike" kern="1200" cap="none" spc="0" normalizeH="0" baseline="0" noProof="0" dirty="0">
                        <a:ln>
                          <a:noFill/>
                        </a:ln>
                        <a:solidFill>
                          <a:prstClr val="black"/>
                        </a:solidFill>
                        <a:effectLst/>
                        <a:uLnTx/>
                        <a:uFillTx/>
                        <a:latin typeface="Times New Roman"/>
                        <a:ea typeface="Times New Roman"/>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ru-RU" sz="1000" b="0" i="0" u="none" strike="noStrike" kern="1200" cap="none" spc="0" normalizeH="0" baseline="0" noProof="0" dirty="0">
                        <a:ln>
                          <a:noFill/>
                        </a:ln>
                        <a:solidFill>
                          <a:prstClr val="black"/>
                        </a:solidFill>
                        <a:effectLst/>
                        <a:uLnTx/>
                        <a:uFillTx/>
                        <a:latin typeface="Times New Roman"/>
                        <a:ea typeface="Times New Roman"/>
                        <a:cs typeface="+mn-cs"/>
                      </a:endParaRPr>
                    </a:p>
                    <a:p>
                      <a:pPr algn="ctr">
                        <a:spcAft>
                          <a:spcPts val="0"/>
                        </a:spcAft>
                      </a:pPr>
                      <a:endParaRPr lang="ru-RU" sz="1000" dirty="0">
                        <a:effectLst/>
                        <a:latin typeface="Times New Roman"/>
                        <a:ea typeface="Times New Roman"/>
                      </a:endParaRPr>
                    </a:p>
                  </a:txBody>
                  <a:tcPr marL="35359" marR="353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000" dirty="0">
                          <a:effectLst/>
                          <a:latin typeface="Times New Roman"/>
                          <a:ea typeface="Calibri"/>
                        </a:rPr>
                        <a:t>МБУ «ЦМиСО»</a:t>
                      </a:r>
                      <a:endParaRPr lang="ru-RU" sz="1000" dirty="0">
                        <a:effectLst/>
                        <a:latin typeface="Times New Roman"/>
                        <a:ea typeface="Times New Roman"/>
                      </a:endParaRPr>
                    </a:p>
                  </a:txBody>
                  <a:tcPr marL="35359" marR="353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000">
                          <a:effectLst/>
                          <a:latin typeface="Times New Roman"/>
                          <a:ea typeface="Calibri"/>
                        </a:rPr>
                        <a:t>15 ноября 2023 года (среда) (разбор),</a:t>
                      </a:r>
                      <a:endParaRPr lang="ru-RU" sz="1000">
                        <a:effectLst/>
                        <a:latin typeface="Times New Roman"/>
                        <a:ea typeface="Times New Roman"/>
                      </a:endParaRPr>
                    </a:p>
                    <a:p>
                      <a:pPr algn="ctr">
                        <a:spcAft>
                          <a:spcPts val="0"/>
                        </a:spcAft>
                      </a:pPr>
                      <a:r>
                        <a:rPr lang="ru-RU" sz="1000">
                          <a:effectLst/>
                          <a:latin typeface="Times New Roman"/>
                          <a:ea typeface="Calibri"/>
                        </a:rPr>
                        <a:t>20 ноября 2023 года </a:t>
                      </a:r>
                      <a:endParaRPr lang="ru-RU" sz="1000">
                        <a:effectLst/>
                        <a:latin typeface="Times New Roman"/>
                        <a:ea typeface="Times New Roman"/>
                      </a:endParaRPr>
                    </a:p>
                    <a:p>
                      <a:pPr algn="ctr">
                        <a:spcAft>
                          <a:spcPts val="0"/>
                        </a:spcAft>
                      </a:pPr>
                      <a:r>
                        <a:rPr lang="ru-RU" sz="1000">
                          <a:effectLst/>
                          <a:latin typeface="Times New Roman"/>
                          <a:ea typeface="Calibri"/>
                        </a:rPr>
                        <a:t>(понедельник) </a:t>
                      </a:r>
                      <a:endParaRPr lang="ru-RU" sz="1000">
                        <a:effectLst/>
                        <a:latin typeface="Times New Roman"/>
                        <a:ea typeface="Times New Roman"/>
                      </a:endParaRPr>
                    </a:p>
                    <a:p>
                      <a:pPr algn="ctr">
                        <a:spcAft>
                          <a:spcPts val="0"/>
                        </a:spcAft>
                      </a:pPr>
                      <a:r>
                        <a:rPr lang="ru-RU" sz="1000">
                          <a:effectLst/>
                          <a:latin typeface="Times New Roman"/>
                          <a:ea typeface="Calibri"/>
                        </a:rPr>
                        <a:t>(апелляция)</a:t>
                      </a:r>
                      <a:endParaRPr lang="ru-RU" sz="1000">
                        <a:effectLst/>
                        <a:latin typeface="Times New Roman"/>
                        <a:ea typeface="Times New Roman"/>
                      </a:endParaRPr>
                    </a:p>
                  </a:txBody>
                  <a:tcPr marL="35359" marR="353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4"/>
                  </a:ext>
                </a:extLst>
              </a:tr>
              <a:tr h="293339">
                <a:tc>
                  <a:txBody>
                    <a:bodyPr/>
                    <a:lstStyle/>
                    <a:p>
                      <a:pPr algn="ctr">
                        <a:spcAft>
                          <a:spcPts val="0"/>
                        </a:spcAft>
                      </a:pPr>
                      <a:r>
                        <a:rPr lang="ru-RU" sz="1000" dirty="0">
                          <a:effectLst/>
                          <a:latin typeface="Times New Roman"/>
                          <a:ea typeface="Calibri"/>
                        </a:rPr>
                        <a:t>9:00</a:t>
                      </a:r>
                      <a:endParaRPr lang="ru-RU" sz="1000" dirty="0">
                        <a:effectLst/>
                        <a:latin typeface="Times New Roman"/>
                        <a:ea typeface="Times New Roman"/>
                      </a:endParaRPr>
                    </a:p>
                    <a:p>
                      <a:pPr algn="ctr">
                        <a:spcAft>
                          <a:spcPts val="0"/>
                        </a:spcAft>
                      </a:pPr>
                      <a:r>
                        <a:rPr lang="ru-RU" sz="1000" dirty="0">
                          <a:effectLst/>
                          <a:latin typeface="Times New Roman"/>
                          <a:ea typeface="Calibri"/>
                        </a:rPr>
                        <a:t>16.11.2023 (четверг)</a:t>
                      </a:r>
                      <a:endParaRPr lang="ru-RU" sz="1000" dirty="0">
                        <a:effectLst/>
                        <a:latin typeface="Times New Roman"/>
                        <a:ea typeface="Times New Roman"/>
                      </a:endParaRPr>
                    </a:p>
                  </a:txBody>
                  <a:tcPr marL="35359" marR="353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000">
                          <a:effectLst/>
                          <a:latin typeface="Times New Roman"/>
                          <a:ea typeface="Calibri"/>
                        </a:rPr>
                        <a:t>Право</a:t>
                      </a:r>
                      <a:endParaRPr lang="ru-RU" sz="1000">
                        <a:effectLst/>
                        <a:latin typeface="Times New Roman"/>
                        <a:ea typeface="Times New Roman"/>
                      </a:endParaRPr>
                    </a:p>
                  </a:txBody>
                  <a:tcPr marL="35359" marR="353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000">
                          <a:effectLst/>
                          <a:latin typeface="Times New Roman"/>
                          <a:ea typeface="Calibri"/>
                        </a:rPr>
                        <a:t>МБОУ </a:t>
                      </a:r>
                      <a:endParaRPr lang="ru-RU" sz="1000">
                        <a:effectLst/>
                        <a:latin typeface="Times New Roman"/>
                        <a:ea typeface="Times New Roman"/>
                      </a:endParaRPr>
                    </a:p>
                    <a:p>
                      <a:pPr algn="ctr">
                        <a:spcAft>
                          <a:spcPts val="0"/>
                        </a:spcAft>
                      </a:pPr>
                      <a:r>
                        <a:rPr lang="ru-RU" sz="1000">
                          <a:effectLst/>
                          <a:latin typeface="Times New Roman"/>
                          <a:ea typeface="Calibri"/>
                        </a:rPr>
                        <a:t>«Гимназия № 5» </a:t>
                      </a:r>
                      <a:endParaRPr lang="ru-RU" sz="1000">
                        <a:effectLst/>
                        <a:latin typeface="Times New Roman"/>
                        <a:ea typeface="Times New Roman"/>
                      </a:endParaRPr>
                    </a:p>
                  </a:txBody>
                  <a:tcPr marL="35359" marR="353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000" dirty="0">
                          <a:effectLst/>
                          <a:latin typeface="Times New Roman"/>
                          <a:ea typeface="Calibri"/>
                        </a:rPr>
                        <a:t>20 ноября 2023 года </a:t>
                      </a:r>
                      <a:endParaRPr lang="ru-RU" sz="1000" dirty="0">
                        <a:effectLst/>
                        <a:latin typeface="Times New Roman"/>
                        <a:ea typeface="Times New Roman"/>
                      </a:endParaRPr>
                    </a:p>
                    <a:p>
                      <a:pPr algn="ctr">
                        <a:spcAft>
                          <a:spcPts val="0"/>
                        </a:spcAft>
                      </a:pPr>
                      <a:r>
                        <a:rPr lang="ru-RU" sz="1000" dirty="0">
                          <a:effectLst/>
                          <a:latin typeface="Times New Roman"/>
                          <a:ea typeface="Calibri"/>
                        </a:rPr>
                        <a:t>(понедельник)</a:t>
                      </a:r>
                      <a:endParaRPr lang="ru-RU" sz="1000" dirty="0">
                        <a:effectLst/>
                        <a:latin typeface="Times New Roman"/>
                        <a:ea typeface="Times New Roman"/>
                      </a:endParaRPr>
                    </a:p>
                  </a:txBody>
                  <a:tcPr marL="35359" marR="353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5"/>
                  </a:ext>
                </a:extLst>
              </a:tr>
              <a:tr h="391118">
                <a:tc>
                  <a:txBody>
                    <a:bodyPr/>
                    <a:lstStyle/>
                    <a:p>
                      <a:pPr algn="ctr">
                        <a:spcAft>
                          <a:spcPts val="0"/>
                        </a:spcAft>
                      </a:pPr>
                      <a:r>
                        <a:rPr lang="ru-RU" sz="1000" dirty="0">
                          <a:effectLst/>
                          <a:latin typeface="Times New Roman"/>
                          <a:ea typeface="Calibri"/>
                        </a:rPr>
                        <a:t>9:00</a:t>
                      </a:r>
                      <a:endParaRPr lang="ru-RU" sz="1000" dirty="0">
                        <a:effectLst/>
                        <a:latin typeface="Times New Roman"/>
                        <a:ea typeface="Times New Roman"/>
                      </a:endParaRPr>
                    </a:p>
                    <a:p>
                      <a:pPr algn="ctr">
                        <a:spcAft>
                          <a:spcPts val="0"/>
                        </a:spcAft>
                      </a:pPr>
                      <a:r>
                        <a:rPr lang="ru-RU" sz="1000" dirty="0">
                          <a:effectLst/>
                          <a:latin typeface="Times New Roman"/>
                          <a:ea typeface="Calibri"/>
                        </a:rPr>
                        <a:t>17.11.2023 (пятница)</a:t>
                      </a:r>
                      <a:endParaRPr lang="ru-RU" sz="1000" dirty="0">
                        <a:effectLst/>
                        <a:latin typeface="Times New Roman"/>
                        <a:ea typeface="Times New Roman"/>
                      </a:endParaRPr>
                    </a:p>
                  </a:txBody>
                  <a:tcPr marL="35359" marR="353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000" dirty="0">
                          <a:effectLst/>
                          <a:latin typeface="Times New Roman"/>
                          <a:ea typeface="Calibri"/>
                        </a:rPr>
                        <a:t>Биология</a:t>
                      </a:r>
                      <a:endParaRPr lang="ru-RU" sz="1000" dirty="0">
                        <a:effectLst/>
                        <a:latin typeface="Times New Roman"/>
                        <a:ea typeface="Times New Roman"/>
                      </a:endParaRPr>
                    </a:p>
                  </a:txBody>
                  <a:tcPr marL="35359" marR="353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000" dirty="0">
                          <a:effectLst/>
                          <a:latin typeface="Times New Roman"/>
                          <a:ea typeface="Calibri"/>
                        </a:rPr>
                        <a:t>МБОУ </a:t>
                      </a:r>
                      <a:endParaRPr lang="ru-RU" sz="1000" dirty="0">
                        <a:effectLst/>
                        <a:latin typeface="Times New Roman"/>
                        <a:ea typeface="Times New Roman"/>
                      </a:endParaRPr>
                    </a:p>
                    <a:p>
                      <a:pPr algn="ctr">
                        <a:spcAft>
                          <a:spcPts val="0"/>
                        </a:spcAft>
                      </a:pPr>
                      <a:r>
                        <a:rPr lang="ru-RU" sz="1000" dirty="0">
                          <a:effectLst/>
                          <a:latin typeface="Times New Roman"/>
                          <a:ea typeface="Calibri"/>
                        </a:rPr>
                        <a:t>«Школа № 76 </a:t>
                      </a:r>
                      <a:endParaRPr lang="ru-RU" sz="1000" dirty="0">
                        <a:effectLst/>
                        <a:latin typeface="Times New Roman"/>
                        <a:ea typeface="Times New Roman"/>
                      </a:endParaRPr>
                    </a:p>
                    <a:p>
                      <a:pPr algn="ctr">
                        <a:spcAft>
                          <a:spcPts val="0"/>
                        </a:spcAft>
                      </a:pPr>
                      <a:r>
                        <a:rPr lang="ru-RU" sz="1000" dirty="0">
                          <a:effectLst/>
                          <a:latin typeface="Times New Roman"/>
                          <a:ea typeface="Calibri"/>
                        </a:rPr>
                        <a:t>имени </a:t>
                      </a:r>
                      <a:endParaRPr lang="ru-RU" sz="1000" dirty="0">
                        <a:effectLst/>
                        <a:latin typeface="Times New Roman"/>
                        <a:ea typeface="Times New Roman"/>
                      </a:endParaRPr>
                    </a:p>
                    <a:p>
                      <a:pPr algn="ctr">
                        <a:spcAft>
                          <a:spcPts val="0"/>
                        </a:spcAft>
                      </a:pPr>
                      <a:r>
                        <a:rPr lang="ru-RU" sz="1000" dirty="0">
                          <a:effectLst/>
                          <a:latin typeface="Times New Roman"/>
                          <a:ea typeface="Calibri"/>
                        </a:rPr>
                        <a:t>Н.Н. </a:t>
                      </a:r>
                      <a:r>
                        <a:rPr lang="ru-RU" sz="1000" dirty="0" err="1">
                          <a:effectLst/>
                          <a:latin typeface="Times New Roman"/>
                          <a:ea typeface="Calibri"/>
                        </a:rPr>
                        <a:t>Чумаковой</a:t>
                      </a:r>
                      <a:r>
                        <a:rPr lang="ru-RU" sz="1000" dirty="0">
                          <a:effectLst/>
                          <a:latin typeface="Times New Roman"/>
                          <a:ea typeface="Calibri"/>
                        </a:rPr>
                        <a:t>» </a:t>
                      </a:r>
                      <a:endParaRPr lang="ru-RU" sz="1000" dirty="0">
                        <a:effectLst/>
                        <a:latin typeface="Times New Roman"/>
                        <a:ea typeface="Times New Roman"/>
                      </a:endParaRPr>
                    </a:p>
                  </a:txBody>
                  <a:tcPr marL="35359" marR="353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000" dirty="0">
                          <a:effectLst/>
                          <a:latin typeface="Times New Roman"/>
                          <a:ea typeface="Calibri"/>
                        </a:rPr>
                        <a:t>21 ноября 2023 года </a:t>
                      </a:r>
                      <a:endParaRPr lang="ru-RU" sz="1000" dirty="0">
                        <a:effectLst/>
                        <a:latin typeface="Times New Roman"/>
                        <a:ea typeface="Times New Roman"/>
                      </a:endParaRPr>
                    </a:p>
                    <a:p>
                      <a:pPr algn="ctr">
                        <a:spcAft>
                          <a:spcPts val="0"/>
                        </a:spcAft>
                      </a:pPr>
                      <a:r>
                        <a:rPr lang="ru-RU" sz="1000" dirty="0">
                          <a:effectLst/>
                          <a:latin typeface="Times New Roman"/>
                          <a:ea typeface="Calibri"/>
                        </a:rPr>
                        <a:t>(вторник)</a:t>
                      </a:r>
                      <a:endParaRPr lang="ru-RU" sz="1000" dirty="0">
                        <a:effectLst/>
                        <a:latin typeface="Times New Roman"/>
                        <a:ea typeface="Times New Roman"/>
                      </a:endParaRPr>
                    </a:p>
                  </a:txBody>
                  <a:tcPr marL="35359" marR="353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6"/>
                  </a:ext>
                </a:extLst>
              </a:tr>
              <a:tr h="293339">
                <a:tc>
                  <a:txBody>
                    <a:bodyPr/>
                    <a:lstStyle/>
                    <a:p>
                      <a:pPr algn="ctr">
                        <a:spcAft>
                          <a:spcPts val="0"/>
                        </a:spcAft>
                      </a:pPr>
                      <a:r>
                        <a:rPr lang="ru-RU" sz="1000">
                          <a:effectLst/>
                          <a:latin typeface="Times New Roman"/>
                          <a:ea typeface="Calibri"/>
                        </a:rPr>
                        <a:t>9:00</a:t>
                      </a:r>
                      <a:endParaRPr lang="ru-RU" sz="1000">
                        <a:effectLst/>
                        <a:latin typeface="Times New Roman"/>
                        <a:ea typeface="Times New Roman"/>
                      </a:endParaRPr>
                    </a:p>
                    <a:p>
                      <a:pPr algn="ctr">
                        <a:spcAft>
                          <a:spcPts val="0"/>
                        </a:spcAft>
                      </a:pPr>
                      <a:r>
                        <a:rPr lang="ru-RU" sz="1000">
                          <a:effectLst/>
                          <a:latin typeface="Times New Roman"/>
                          <a:ea typeface="Calibri"/>
                        </a:rPr>
                        <a:t>18.11.2023 (суббота)</a:t>
                      </a:r>
                      <a:endParaRPr lang="ru-RU" sz="1000">
                        <a:effectLst/>
                        <a:latin typeface="Times New Roman"/>
                        <a:ea typeface="Times New Roman"/>
                      </a:endParaRPr>
                    </a:p>
                  </a:txBody>
                  <a:tcPr marL="35359" marR="353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000">
                          <a:effectLst/>
                          <a:latin typeface="Times New Roman"/>
                          <a:ea typeface="Calibri"/>
                        </a:rPr>
                        <a:t>Математика</a:t>
                      </a:r>
                      <a:endParaRPr lang="ru-RU" sz="1000">
                        <a:effectLst/>
                        <a:latin typeface="Times New Roman"/>
                        <a:ea typeface="Times New Roman"/>
                      </a:endParaRPr>
                    </a:p>
                  </a:txBody>
                  <a:tcPr marL="35359" marR="353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000">
                          <a:effectLst/>
                          <a:latin typeface="Times New Roman"/>
                          <a:ea typeface="Calibri"/>
                        </a:rPr>
                        <a:t>МБОУ</a:t>
                      </a:r>
                      <a:endParaRPr lang="ru-RU" sz="1000">
                        <a:effectLst/>
                        <a:latin typeface="Times New Roman"/>
                        <a:ea typeface="Times New Roman"/>
                      </a:endParaRPr>
                    </a:p>
                    <a:p>
                      <a:pPr algn="ctr">
                        <a:spcAft>
                          <a:spcPts val="0"/>
                        </a:spcAft>
                      </a:pPr>
                      <a:r>
                        <a:rPr lang="ru-RU" sz="1000">
                          <a:effectLst/>
                          <a:latin typeface="Times New Roman"/>
                          <a:ea typeface="Calibri"/>
                        </a:rPr>
                        <a:t>«Школа № 68»  </a:t>
                      </a:r>
                      <a:endParaRPr lang="ru-RU" sz="1000">
                        <a:effectLst/>
                        <a:latin typeface="Times New Roman"/>
                        <a:ea typeface="Times New Roman"/>
                      </a:endParaRPr>
                    </a:p>
                  </a:txBody>
                  <a:tcPr marL="35359" marR="353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000" dirty="0">
                          <a:effectLst/>
                          <a:latin typeface="Times New Roman"/>
                          <a:ea typeface="Calibri"/>
                        </a:rPr>
                        <a:t>22 ноября 2023 года (среда)</a:t>
                      </a:r>
                      <a:endParaRPr lang="ru-RU" sz="1000" dirty="0">
                        <a:effectLst/>
                        <a:latin typeface="Times New Roman"/>
                        <a:ea typeface="Times New Roman"/>
                      </a:endParaRPr>
                    </a:p>
                  </a:txBody>
                  <a:tcPr marL="35359" marR="353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7"/>
                  </a:ext>
                </a:extLst>
              </a:tr>
              <a:tr h="586678">
                <a:tc>
                  <a:txBody>
                    <a:bodyPr/>
                    <a:lstStyle/>
                    <a:p>
                      <a:pPr algn="ctr">
                        <a:spcAft>
                          <a:spcPts val="0"/>
                        </a:spcAft>
                      </a:pPr>
                      <a:r>
                        <a:rPr lang="ru-RU" sz="1000">
                          <a:effectLst/>
                          <a:latin typeface="Times New Roman"/>
                          <a:ea typeface="Calibri"/>
                        </a:rPr>
                        <a:t>9:00</a:t>
                      </a:r>
                      <a:endParaRPr lang="ru-RU" sz="1000">
                        <a:effectLst/>
                        <a:latin typeface="Times New Roman"/>
                        <a:ea typeface="Times New Roman"/>
                      </a:endParaRPr>
                    </a:p>
                    <a:p>
                      <a:pPr algn="ctr">
                        <a:spcAft>
                          <a:spcPts val="0"/>
                        </a:spcAft>
                      </a:pPr>
                      <a:r>
                        <a:rPr lang="ru-RU" sz="1000">
                          <a:effectLst/>
                          <a:latin typeface="Times New Roman"/>
                          <a:ea typeface="Calibri"/>
                        </a:rPr>
                        <a:t>19.11.2023 (воскресенье)</a:t>
                      </a:r>
                      <a:endParaRPr lang="ru-RU" sz="1000">
                        <a:effectLst/>
                        <a:latin typeface="Times New Roman"/>
                        <a:ea typeface="Times New Roman"/>
                      </a:endParaRPr>
                    </a:p>
                  </a:txBody>
                  <a:tcPr marL="35359" marR="353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000">
                          <a:effectLst/>
                          <a:latin typeface="Times New Roman"/>
                          <a:ea typeface="Calibri"/>
                        </a:rPr>
                        <a:t>Литература</a:t>
                      </a:r>
                      <a:endParaRPr lang="ru-RU" sz="1000">
                        <a:effectLst/>
                        <a:latin typeface="Times New Roman"/>
                        <a:ea typeface="Times New Roman"/>
                      </a:endParaRPr>
                    </a:p>
                  </a:txBody>
                  <a:tcPr marL="35359" marR="353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000">
                          <a:effectLst/>
                          <a:latin typeface="Times New Roman"/>
                          <a:ea typeface="Calibri"/>
                        </a:rPr>
                        <a:t>МБОУ «Многопрофильная школа № 17 имени маршала инженерных войск </a:t>
                      </a:r>
                      <a:endParaRPr lang="ru-RU" sz="1000">
                        <a:effectLst/>
                        <a:latin typeface="Times New Roman"/>
                        <a:ea typeface="Times New Roman"/>
                      </a:endParaRPr>
                    </a:p>
                    <a:p>
                      <a:pPr algn="ctr">
                        <a:spcAft>
                          <a:spcPts val="0"/>
                        </a:spcAft>
                      </a:pPr>
                      <a:r>
                        <a:rPr lang="ru-RU" sz="1000">
                          <a:effectLst/>
                          <a:latin typeface="Times New Roman"/>
                          <a:ea typeface="Calibri"/>
                        </a:rPr>
                        <a:t>А.И. Прошлякова» </a:t>
                      </a:r>
                      <a:endParaRPr lang="ru-RU" sz="1000">
                        <a:effectLst/>
                        <a:latin typeface="Times New Roman"/>
                        <a:ea typeface="Times New Roman"/>
                      </a:endParaRPr>
                    </a:p>
                  </a:txBody>
                  <a:tcPr marL="35359" marR="353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000" dirty="0">
                          <a:effectLst/>
                          <a:latin typeface="Times New Roman"/>
                          <a:ea typeface="Calibri"/>
                        </a:rPr>
                        <a:t>22 ноября 2023 года (среда)</a:t>
                      </a:r>
                      <a:endParaRPr lang="ru-RU" sz="1000" dirty="0">
                        <a:effectLst/>
                        <a:latin typeface="Times New Roman"/>
                        <a:ea typeface="Times New Roman"/>
                      </a:endParaRPr>
                    </a:p>
                  </a:txBody>
                  <a:tcPr marL="35359" marR="353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8"/>
                  </a:ext>
                </a:extLst>
              </a:tr>
              <a:tr h="1075576">
                <a:tc>
                  <a:txBody>
                    <a:bodyPr/>
                    <a:lstStyle/>
                    <a:p>
                      <a:pPr algn="ctr">
                        <a:spcAft>
                          <a:spcPts val="0"/>
                        </a:spcAft>
                      </a:pPr>
                      <a:r>
                        <a:rPr lang="ru-RU" sz="1000" dirty="0">
                          <a:effectLst/>
                          <a:latin typeface="Times New Roman"/>
                          <a:ea typeface="Calibri"/>
                        </a:rPr>
                        <a:t>9:00</a:t>
                      </a:r>
                      <a:endParaRPr lang="ru-RU" sz="1000" dirty="0">
                        <a:effectLst/>
                        <a:latin typeface="Times New Roman"/>
                        <a:ea typeface="Times New Roman"/>
                      </a:endParaRPr>
                    </a:p>
                    <a:p>
                      <a:pPr algn="ctr">
                        <a:spcAft>
                          <a:spcPts val="0"/>
                        </a:spcAft>
                      </a:pPr>
                      <a:r>
                        <a:rPr lang="ru-RU" sz="1000" dirty="0">
                          <a:effectLst/>
                          <a:latin typeface="Times New Roman"/>
                          <a:ea typeface="Calibri"/>
                        </a:rPr>
                        <a:t>21.11.2023 (вторник) </a:t>
                      </a:r>
                      <a:endParaRPr lang="ru-RU" sz="1000" dirty="0">
                        <a:effectLst/>
                        <a:latin typeface="Times New Roman"/>
                        <a:ea typeface="Times New Roman"/>
                      </a:endParaRPr>
                    </a:p>
                    <a:p>
                      <a:pPr algn="ctr">
                        <a:spcAft>
                          <a:spcPts val="0"/>
                        </a:spcAft>
                      </a:pPr>
                      <a:r>
                        <a:rPr lang="ru-RU" sz="1000" dirty="0">
                          <a:effectLst/>
                          <a:latin typeface="Times New Roman"/>
                          <a:ea typeface="Calibri"/>
                        </a:rPr>
                        <a:t>В соответствии с программой </a:t>
                      </a:r>
                      <a:endParaRPr lang="ru-RU" sz="1000" dirty="0">
                        <a:effectLst/>
                        <a:latin typeface="Times New Roman"/>
                        <a:ea typeface="Times New Roman"/>
                      </a:endParaRPr>
                    </a:p>
                    <a:p>
                      <a:pPr algn="ctr">
                        <a:spcAft>
                          <a:spcPts val="0"/>
                        </a:spcAft>
                      </a:pPr>
                      <a:r>
                        <a:rPr lang="ru-RU" sz="1000" dirty="0">
                          <a:effectLst/>
                          <a:latin typeface="Times New Roman"/>
                          <a:ea typeface="Calibri"/>
                        </a:rPr>
                        <a:t>проведения</a:t>
                      </a:r>
                      <a:endParaRPr lang="ru-RU" sz="1000" dirty="0">
                        <a:effectLst/>
                        <a:latin typeface="Times New Roman"/>
                        <a:ea typeface="Times New Roman"/>
                      </a:endParaRPr>
                    </a:p>
                    <a:p>
                      <a:pPr algn="ctr">
                        <a:spcAft>
                          <a:spcPts val="0"/>
                        </a:spcAft>
                      </a:pPr>
                      <a:r>
                        <a:rPr lang="ru-RU" sz="1000" dirty="0">
                          <a:effectLst/>
                          <a:latin typeface="Times New Roman"/>
                          <a:ea typeface="Calibri"/>
                        </a:rPr>
                        <a:t>22.11.2023 (среда)</a:t>
                      </a:r>
                      <a:endParaRPr lang="ru-RU" sz="1000" dirty="0">
                        <a:effectLst/>
                        <a:latin typeface="Times New Roman"/>
                        <a:ea typeface="Times New Roman"/>
                      </a:endParaRPr>
                    </a:p>
                  </a:txBody>
                  <a:tcPr marL="35359" marR="353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000">
                          <a:effectLst/>
                          <a:latin typeface="Times New Roman"/>
                          <a:ea typeface="Calibri"/>
                        </a:rPr>
                        <a:t>Технология</a:t>
                      </a:r>
                      <a:endParaRPr lang="ru-RU" sz="1000">
                        <a:effectLst/>
                        <a:latin typeface="Times New Roman"/>
                        <a:ea typeface="Times New Roman"/>
                      </a:endParaRPr>
                    </a:p>
                  </a:txBody>
                  <a:tcPr marL="35359" marR="353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000">
                          <a:effectLst/>
                          <a:latin typeface="Times New Roman"/>
                          <a:ea typeface="Calibri"/>
                        </a:rPr>
                        <a:t>МБУ «ЦМиСО»,</a:t>
                      </a:r>
                      <a:endParaRPr lang="ru-RU" sz="1000">
                        <a:effectLst/>
                        <a:latin typeface="Times New Roman"/>
                        <a:ea typeface="Times New Roman"/>
                      </a:endParaRPr>
                    </a:p>
                    <a:p>
                      <a:pPr algn="ctr">
                        <a:spcAft>
                          <a:spcPts val="0"/>
                        </a:spcAft>
                      </a:pPr>
                      <a:r>
                        <a:rPr lang="ru-RU" sz="1000">
                          <a:effectLst/>
                          <a:latin typeface="Times New Roman"/>
                          <a:ea typeface="Calibri"/>
                        </a:rPr>
                        <a:t>МБОУ </a:t>
                      </a:r>
                      <a:endParaRPr lang="ru-RU" sz="1000">
                        <a:effectLst/>
                        <a:latin typeface="Times New Roman"/>
                        <a:ea typeface="Times New Roman"/>
                      </a:endParaRPr>
                    </a:p>
                    <a:p>
                      <a:pPr algn="ctr">
                        <a:spcAft>
                          <a:spcPts val="0"/>
                        </a:spcAft>
                      </a:pPr>
                      <a:r>
                        <a:rPr lang="ru-RU" sz="1000">
                          <a:effectLst/>
                          <a:latin typeface="Times New Roman"/>
                          <a:ea typeface="Calibri"/>
                        </a:rPr>
                        <a:t>«Школа № 60/61 имени Героя </a:t>
                      </a:r>
                      <a:endParaRPr lang="ru-RU" sz="1000">
                        <a:effectLst/>
                        <a:latin typeface="Times New Roman"/>
                        <a:ea typeface="Times New Roman"/>
                      </a:endParaRPr>
                    </a:p>
                    <a:p>
                      <a:pPr algn="ctr">
                        <a:spcAft>
                          <a:spcPts val="0"/>
                        </a:spcAft>
                      </a:pPr>
                      <a:r>
                        <a:rPr lang="ru-RU" sz="1000">
                          <a:effectLst/>
                          <a:latin typeface="Times New Roman"/>
                          <a:ea typeface="Calibri"/>
                        </a:rPr>
                        <a:t>Российской </a:t>
                      </a:r>
                      <a:endParaRPr lang="ru-RU" sz="1000">
                        <a:effectLst/>
                        <a:latin typeface="Times New Roman"/>
                        <a:ea typeface="Times New Roman"/>
                      </a:endParaRPr>
                    </a:p>
                    <a:p>
                      <a:pPr algn="ctr">
                        <a:spcAft>
                          <a:spcPts val="0"/>
                        </a:spcAft>
                      </a:pPr>
                      <a:r>
                        <a:rPr lang="ru-RU" sz="1000">
                          <a:effectLst/>
                          <a:latin typeface="Times New Roman"/>
                          <a:ea typeface="Calibri"/>
                        </a:rPr>
                        <a:t>Федерации </a:t>
                      </a:r>
                      <a:endParaRPr lang="ru-RU" sz="1000">
                        <a:effectLst/>
                        <a:latin typeface="Times New Roman"/>
                        <a:ea typeface="Times New Roman"/>
                      </a:endParaRPr>
                    </a:p>
                    <a:p>
                      <a:pPr algn="ctr">
                        <a:spcAft>
                          <a:spcPts val="0"/>
                        </a:spcAft>
                      </a:pPr>
                      <a:r>
                        <a:rPr lang="ru-RU" sz="1000">
                          <a:effectLst/>
                          <a:latin typeface="Times New Roman"/>
                          <a:ea typeface="Calibri"/>
                        </a:rPr>
                        <a:t>Д.О. Миронова», МАОУ </a:t>
                      </a:r>
                      <a:endParaRPr lang="ru-RU" sz="1000">
                        <a:effectLst/>
                        <a:latin typeface="Times New Roman"/>
                        <a:ea typeface="Times New Roman"/>
                      </a:endParaRPr>
                    </a:p>
                    <a:p>
                      <a:pPr algn="ctr">
                        <a:spcAft>
                          <a:spcPts val="0"/>
                        </a:spcAft>
                      </a:pPr>
                      <a:r>
                        <a:rPr lang="ru-RU" sz="1000">
                          <a:effectLst/>
                          <a:latin typeface="Times New Roman"/>
                          <a:ea typeface="Calibri"/>
                        </a:rPr>
                        <a:t>«Школа № 69» Центр развития образования»</a:t>
                      </a:r>
                      <a:endParaRPr lang="ru-RU" sz="1000">
                        <a:effectLst/>
                        <a:latin typeface="Times New Roman"/>
                        <a:ea typeface="Times New Roman"/>
                      </a:endParaRPr>
                    </a:p>
                  </a:txBody>
                  <a:tcPr marL="35359" marR="353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000" dirty="0">
                          <a:effectLst/>
                          <a:latin typeface="Times New Roman"/>
                          <a:ea typeface="Calibri"/>
                        </a:rPr>
                        <a:t>27 ноября 2023 года </a:t>
                      </a:r>
                      <a:endParaRPr lang="ru-RU" sz="1000" dirty="0">
                        <a:effectLst/>
                        <a:latin typeface="Times New Roman"/>
                        <a:ea typeface="Times New Roman"/>
                      </a:endParaRPr>
                    </a:p>
                    <a:p>
                      <a:pPr algn="ctr">
                        <a:spcAft>
                          <a:spcPts val="0"/>
                        </a:spcAft>
                      </a:pPr>
                      <a:r>
                        <a:rPr lang="ru-RU" sz="1000" dirty="0">
                          <a:effectLst/>
                          <a:latin typeface="Times New Roman"/>
                          <a:ea typeface="Calibri"/>
                        </a:rPr>
                        <a:t>(понедельник)</a:t>
                      </a:r>
                      <a:endParaRPr lang="ru-RU" sz="1000" dirty="0">
                        <a:effectLst/>
                        <a:latin typeface="Times New Roman"/>
                        <a:ea typeface="Times New Roman"/>
                      </a:endParaRPr>
                    </a:p>
                  </a:txBody>
                  <a:tcPr marL="35359" marR="353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9"/>
                  </a:ext>
                </a:extLst>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extLst>
              <p:ext uri="{D42A27DB-BD31-4B8C-83A1-F6EECF244321}">
                <p14:modId xmlns:p14="http://schemas.microsoft.com/office/powerpoint/2010/main" val="5465422"/>
              </p:ext>
            </p:extLst>
          </p:nvPr>
        </p:nvGraphicFramePr>
        <p:xfrm>
          <a:off x="1187625" y="332657"/>
          <a:ext cx="6912767" cy="6705600"/>
        </p:xfrm>
        <a:graphic>
          <a:graphicData uri="http://schemas.openxmlformats.org/drawingml/2006/table">
            <a:tbl>
              <a:tblPr firstRow="1" firstCol="1" bandRow="1"/>
              <a:tblGrid>
                <a:gridCol w="1944215">
                  <a:extLst>
                    <a:ext uri="{9D8B030D-6E8A-4147-A177-3AD203B41FA5}">
                      <a16:colId xmlns="" xmlns:a16="http://schemas.microsoft.com/office/drawing/2014/main" val="20000"/>
                    </a:ext>
                  </a:extLst>
                </a:gridCol>
                <a:gridCol w="1335996">
                  <a:extLst>
                    <a:ext uri="{9D8B030D-6E8A-4147-A177-3AD203B41FA5}">
                      <a16:colId xmlns="" xmlns:a16="http://schemas.microsoft.com/office/drawing/2014/main" val="20001"/>
                    </a:ext>
                  </a:extLst>
                </a:gridCol>
                <a:gridCol w="1760348">
                  <a:extLst>
                    <a:ext uri="{9D8B030D-6E8A-4147-A177-3AD203B41FA5}">
                      <a16:colId xmlns="" xmlns:a16="http://schemas.microsoft.com/office/drawing/2014/main" val="20002"/>
                    </a:ext>
                  </a:extLst>
                </a:gridCol>
                <a:gridCol w="1872208">
                  <a:extLst>
                    <a:ext uri="{9D8B030D-6E8A-4147-A177-3AD203B41FA5}">
                      <a16:colId xmlns="" xmlns:a16="http://schemas.microsoft.com/office/drawing/2014/main" val="20003"/>
                    </a:ext>
                  </a:extLst>
                </a:gridCol>
              </a:tblGrid>
              <a:tr h="432047">
                <a:tc>
                  <a:txBody>
                    <a:bodyPr/>
                    <a:lstStyle/>
                    <a:p>
                      <a:pPr algn="ctr">
                        <a:spcAft>
                          <a:spcPts val="0"/>
                        </a:spcAft>
                      </a:pPr>
                      <a:r>
                        <a:rPr lang="ru-RU" sz="1000" dirty="0">
                          <a:effectLst/>
                          <a:latin typeface="Times New Roman"/>
                          <a:ea typeface="Calibri"/>
                        </a:rPr>
                        <a:t>9:00</a:t>
                      </a:r>
                      <a:endParaRPr lang="ru-RU" sz="1000" dirty="0">
                        <a:effectLst/>
                        <a:latin typeface="Times New Roman"/>
                        <a:ea typeface="Times New Roman"/>
                      </a:endParaRPr>
                    </a:p>
                    <a:p>
                      <a:pPr algn="ctr">
                        <a:spcAft>
                          <a:spcPts val="0"/>
                        </a:spcAft>
                      </a:pPr>
                      <a:r>
                        <a:rPr lang="ru-RU" sz="1000" dirty="0">
                          <a:effectLst/>
                          <a:latin typeface="Times New Roman"/>
                          <a:ea typeface="Calibri"/>
                        </a:rPr>
                        <a:t>23.11.2023 (четверг)</a:t>
                      </a:r>
                      <a:endParaRPr lang="ru-RU" sz="1000" dirty="0">
                        <a:effectLst/>
                        <a:latin typeface="Times New Roman"/>
                        <a:ea typeface="Times New Roman"/>
                      </a:endParaRPr>
                    </a:p>
                  </a:txBody>
                  <a:tcPr marL="29664" marR="296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000">
                          <a:effectLst/>
                          <a:latin typeface="Times New Roman"/>
                          <a:ea typeface="Calibri"/>
                        </a:rPr>
                        <a:t>МХК</a:t>
                      </a:r>
                      <a:endParaRPr lang="ru-RU" sz="1000">
                        <a:effectLst/>
                        <a:latin typeface="Times New Roman"/>
                        <a:ea typeface="Times New Roman"/>
                      </a:endParaRPr>
                    </a:p>
                  </a:txBody>
                  <a:tcPr marL="29664" marR="296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000">
                          <a:effectLst/>
                          <a:latin typeface="Times New Roman"/>
                          <a:ea typeface="Calibri"/>
                        </a:rPr>
                        <a:t>МБУ «ЦМиСО»,</a:t>
                      </a:r>
                      <a:endParaRPr lang="ru-RU" sz="1000">
                        <a:effectLst/>
                        <a:latin typeface="Times New Roman"/>
                        <a:ea typeface="Times New Roman"/>
                      </a:endParaRPr>
                    </a:p>
                    <a:p>
                      <a:pPr algn="ctr">
                        <a:spcAft>
                          <a:spcPts val="0"/>
                        </a:spcAft>
                      </a:pPr>
                      <a:r>
                        <a:rPr lang="ru-RU" sz="1000">
                          <a:effectLst/>
                          <a:latin typeface="Times New Roman"/>
                          <a:ea typeface="Calibri"/>
                        </a:rPr>
                        <a:t>МБОУ </a:t>
                      </a:r>
                      <a:endParaRPr lang="ru-RU" sz="1000">
                        <a:effectLst/>
                        <a:latin typeface="Times New Roman"/>
                        <a:ea typeface="Times New Roman"/>
                      </a:endParaRPr>
                    </a:p>
                    <a:p>
                      <a:pPr algn="ctr">
                        <a:spcAft>
                          <a:spcPts val="0"/>
                        </a:spcAft>
                      </a:pPr>
                      <a:r>
                        <a:rPr lang="ru-RU" sz="1000">
                          <a:effectLst/>
                          <a:latin typeface="Times New Roman"/>
                          <a:ea typeface="Calibri"/>
                        </a:rPr>
                        <a:t>«Школа № 64»</a:t>
                      </a:r>
                      <a:endParaRPr lang="ru-RU" sz="1000">
                        <a:effectLst/>
                        <a:latin typeface="Times New Roman"/>
                        <a:ea typeface="Times New Roman"/>
                      </a:endParaRPr>
                    </a:p>
                  </a:txBody>
                  <a:tcPr marL="29664" marR="296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000">
                          <a:effectLst/>
                          <a:latin typeface="Times New Roman"/>
                          <a:ea typeface="Calibri"/>
                        </a:rPr>
                        <a:t>27 ноября 2023 года </a:t>
                      </a:r>
                      <a:endParaRPr lang="ru-RU" sz="1000">
                        <a:effectLst/>
                        <a:latin typeface="Times New Roman"/>
                        <a:ea typeface="Times New Roman"/>
                      </a:endParaRPr>
                    </a:p>
                    <a:p>
                      <a:pPr algn="ctr">
                        <a:spcAft>
                          <a:spcPts val="0"/>
                        </a:spcAft>
                      </a:pPr>
                      <a:r>
                        <a:rPr lang="ru-RU" sz="1000">
                          <a:effectLst/>
                          <a:latin typeface="Times New Roman"/>
                          <a:ea typeface="Calibri"/>
                        </a:rPr>
                        <a:t>(понедельник)</a:t>
                      </a:r>
                      <a:endParaRPr lang="ru-RU" sz="1000">
                        <a:effectLst/>
                        <a:latin typeface="Times New Roman"/>
                        <a:ea typeface="Times New Roman"/>
                      </a:endParaRPr>
                    </a:p>
                  </a:txBody>
                  <a:tcPr marL="29664" marR="296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0"/>
                  </a:ext>
                </a:extLst>
              </a:tr>
              <a:tr h="471953">
                <a:tc>
                  <a:txBody>
                    <a:bodyPr/>
                    <a:lstStyle/>
                    <a:p>
                      <a:pPr algn="ctr">
                        <a:spcAft>
                          <a:spcPts val="0"/>
                        </a:spcAft>
                      </a:pPr>
                      <a:r>
                        <a:rPr lang="ru-RU" sz="1000" dirty="0">
                          <a:effectLst/>
                          <a:latin typeface="Times New Roman"/>
                          <a:ea typeface="Calibri"/>
                        </a:rPr>
                        <a:t>9:00</a:t>
                      </a:r>
                      <a:endParaRPr lang="ru-RU" sz="1000" dirty="0">
                        <a:effectLst/>
                        <a:latin typeface="Times New Roman"/>
                        <a:ea typeface="Times New Roman"/>
                      </a:endParaRPr>
                    </a:p>
                    <a:p>
                      <a:pPr algn="ctr">
                        <a:spcAft>
                          <a:spcPts val="0"/>
                        </a:spcAft>
                      </a:pPr>
                      <a:r>
                        <a:rPr lang="ru-RU" sz="1000" dirty="0">
                          <a:effectLst/>
                          <a:latin typeface="Times New Roman"/>
                          <a:ea typeface="Calibri"/>
                        </a:rPr>
                        <a:t>24.11.2023 (пятница)</a:t>
                      </a:r>
                      <a:endParaRPr lang="ru-RU" sz="1000" dirty="0">
                        <a:effectLst/>
                        <a:latin typeface="Times New Roman"/>
                        <a:ea typeface="Times New Roman"/>
                      </a:endParaRPr>
                    </a:p>
                  </a:txBody>
                  <a:tcPr marL="29664" marR="296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000" dirty="0">
                          <a:effectLst/>
                          <a:latin typeface="Times New Roman"/>
                          <a:ea typeface="Calibri"/>
                        </a:rPr>
                        <a:t>Физика</a:t>
                      </a:r>
                      <a:endParaRPr lang="ru-RU" sz="1000" dirty="0">
                        <a:effectLst/>
                        <a:latin typeface="Times New Roman"/>
                        <a:ea typeface="Times New Roman"/>
                      </a:endParaRPr>
                    </a:p>
                  </a:txBody>
                  <a:tcPr marL="29664" marR="296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000">
                          <a:effectLst/>
                          <a:latin typeface="Times New Roman"/>
                          <a:ea typeface="Calibri"/>
                        </a:rPr>
                        <a:t>МБОУ</a:t>
                      </a:r>
                      <a:endParaRPr lang="ru-RU" sz="1000">
                        <a:effectLst/>
                        <a:latin typeface="Times New Roman"/>
                        <a:ea typeface="Times New Roman"/>
                      </a:endParaRPr>
                    </a:p>
                    <a:p>
                      <a:pPr algn="ctr">
                        <a:spcAft>
                          <a:spcPts val="0"/>
                        </a:spcAft>
                      </a:pPr>
                      <a:r>
                        <a:rPr lang="ru-RU" sz="1000">
                          <a:effectLst/>
                          <a:latin typeface="Times New Roman"/>
                          <a:ea typeface="Calibri"/>
                        </a:rPr>
                        <a:t>«Школа № 39» Центр физико-математического образования» </a:t>
                      </a:r>
                      <a:endParaRPr lang="ru-RU" sz="1000">
                        <a:effectLst/>
                        <a:latin typeface="Times New Roman"/>
                        <a:ea typeface="Times New Roman"/>
                      </a:endParaRPr>
                    </a:p>
                  </a:txBody>
                  <a:tcPr marL="29664" marR="296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000">
                          <a:effectLst/>
                          <a:latin typeface="Times New Roman"/>
                          <a:ea typeface="Calibri"/>
                        </a:rPr>
                        <a:t>27 ноября 2023 года </a:t>
                      </a:r>
                      <a:endParaRPr lang="ru-RU" sz="1000">
                        <a:effectLst/>
                        <a:latin typeface="Times New Roman"/>
                        <a:ea typeface="Times New Roman"/>
                      </a:endParaRPr>
                    </a:p>
                    <a:p>
                      <a:pPr algn="ctr">
                        <a:spcAft>
                          <a:spcPts val="0"/>
                        </a:spcAft>
                      </a:pPr>
                      <a:r>
                        <a:rPr lang="ru-RU" sz="1000">
                          <a:effectLst/>
                          <a:latin typeface="Times New Roman"/>
                          <a:ea typeface="Calibri"/>
                        </a:rPr>
                        <a:t>(понедельник)</a:t>
                      </a:r>
                      <a:endParaRPr lang="ru-RU" sz="1000">
                        <a:effectLst/>
                        <a:latin typeface="Times New Roman"/>
                        <a:ea typeface="Times New Roman"/>
                      </a:endParaRPr>
                    </a:p>
                  </a:txBody>
                  <a:tcPr marL="29664" marR="296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1"/>
                  </a:ext>
                </a:extLst>
              </a:tr>
              <a:tr h="849517">
                <a:tc>
                  <a:txBody>
                    <a:bodyPr/>
                    <a:lstStyle/>
                    <a:p>
                      <a:pPr algn="ctr">
                        <a:spcAft>
                          <a:spcPts val="0"/>
                        </a:spcAft>
                      </a:pPr>
                      <a:r>
                        <a:rPr lang="ru-RU" sz="1000" dirty="0">
                          <a:effectLst/>
                          <a:latin typeface="Times New Roman"/>
                          <a:ea typeface="Calibri"/>
                        </a:rPr>
                        <a:t>9:00</a:t>
                      </a:r>
                      <a:endParaRPr lang="ru-RU" sz="1000" dirty="0">
                        <a:effectLst/>
                        <a:latin typeface="Times New Roman"/>
                        <a:ea typeface="Times New Roman"/>
                      </a:endParaRPr>
                    </a:p>
                    <a:p>
                      <a:pPr algn="ctr">
                        <a:spcAft>
                          <a:spcPts val="0"/>
                        </a:spcAft>
                      </a:pPr>
                      <a:r>
                        <a:rPr lang="ru-RU" sz="1000" dirty="0">
                          <a:effectLst/>
                          <a:latin typeface="Times New Roman"/>
                          <a:ea typeface="Calibri"/>
                        </a:rPr>
                        <a:t>25.11.2023 </a:t>
                      </a:r>
                      <a:endParaRPr lang="ru-RU" sz="1000" dirty="0">
                        <a:effectLst/>
                        <a:latin typeface="Times New Roman"/>
                        <a:ea typeface="Times New Roman"/>
                      </a:endParaRPr>
                    </a:p>
                    <a:p>
                      <a:pPr algn="ctr">
                        <a:spcAft>
                          <a:spcPts val="0"/>
                        </a:spcAft>
                      </a:pPr>
                      <a:r>
                        <a:rPr lang="ru-RU" sz="1000" dirty="0">
                          <a:effectLst/>
                          <a:latin typeface="Times New Roman"/>
                          <a:ea typeface="Calibri"/>
                        </a:rPr>
                        <a:t>(суббота)</a:t>
                      </a:r>
                      <a:endParaRPr lang="ru-RU" sz="1000" dirty="0">
                        <a:effectLst/>
                        <a:latin typeface="Times New Roman"/>
                        <a:ea typeface="Times New Roman"/>
                      </a:endParaRPr>
                    </a:p>
                    <a:p>
                      <a:pPr algn="ctr">
                        <a:spcAft>
                          <a:spcPts val="0"/>
                        </a:spcAft>
                      </a:pPr>
                      <a:r>
                        <a:rPr lang="ru-RU" sz="1000" dirty="0">
                          <a:effectLst/>
                          <a:latin typeface="Times New Roman"/>
                          <a:ea typeface="Calibri"/>
                        </a:rPr>
                        <a:t>В соответствии с программой </a:t>
                      </a:r>
                      <a:endParaRPr lang="ru-RU" sz="1000" dirty="0">
                        <a:effectLst/>
                        <a:latin typeface="Times New Roman"/>
                        <a:ea typeface="Times New Roman"/>
                      </a:endParaRPr>
                    </a:p>
                    <a:p>
                      <a:pPr algn="ctr">
                        <a:spcAft>
                          <a:spcPts val="0"/>
                        </a:spcAft>
                      </a:pPr>
                      <a:r>
                        <a:rPr lang="ru-RU" sz="1000" dirty="0">
                          <a:effectLst/>
                          <a:latin typeface="Times New Roman"/>
                          <a:ea typeface="Calibri"/>
                        </a:rPr>
                        <a:t>проведения</a:t>
                      </a:r>
                      <a:endParaRPr lang="ru-RU" sz="1000" dirty="0">
                        <a:effectLst/>
                        <a:latin typeface="Times New Roman"/>
                        <a:ea typeface="Times New Roman"/>
                      </a:endParaRPr>
                    </a:p>
                    <a:p>
                      <a:pPr algn="ctr">
                        <a:spcAft>
                          <a:spcPts val="0"/>
                        </a:spcAft>
                      </a:pPr>
                      <a:r>
                        <a:rPr lang="ru-RU" sz="1000" dirty="0">
                          <a:effectLst/>
                          <a:latin typeface="Times New Roman"/>
                          <a:ea typeface="Calibri"/>
                        </a:rPr>
                        <a:t>26.11.2023 </a:t>
                      </a:r>
                      <a:endParaRPr lang="ru-RU" sz="1000" dirty="0">
                        <a:effectLst/>
                        <a:latin typeface="Times New Roman"/>
                        <a:ea typeface="Times New Roman"/>
                      </a:endParaRPr>
                    </a:p>
                    <a:p>
                      <a:pPr algn="ctr">
                        <a:spcAft>
                          <a:spcPts val="0"/>
                        </a:spcAft>
                      </a:pPr>
                      <a:r>
                        <a:rPr lang="ru-RU" sz="1000" dirty="0">
                          <a:effectLst/>
                          <a:latin typeface="Times New Roman"/>
                          <a:ea typeface="Calibri"/>
                        </a:rPr>
                        <a:t>(воскресенье)</a:t>
                      </a:r>
                      <a:endParaRPr lang="ru-RU" sz="1000" dirty="0">
                        <a:effectLst/>
                        <a:latin typeface="Times New Roman"/>
                        <a:ea typeface="Times New Roman"/>
                      </a:endParaRPr>
                    </a:p>
                  </a:txBody>
                  <a:tcPr marL="29664" marR="296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000" dirty="0">
                          <a:effectLst/>
                          <a:latin typeface="Times New Roman"/>
                          <a:ea typeface="Calibri"/>
                        </a:rPr>
                        <a:t>Английский язык</a:t>
                      </a:r>
                      <a:endParaRPr lang="ru-RU" sz="1000" dirty="0">
                        <a:effectLst/>
                        <a:latin typeface="Times New Roman"/>
                        <a:ea typeface="Times New Roman"/>
                      </a:endParaRPr>
                    </a:p>
                  </a:txBody>
                  <a:tcPr marL="29664" marR="296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000" dirty="0">
                          <a:effectLst/>
                          <a:latin typeface="Times New Roman"/>
                          <a:ea typeface="Calibri"/>
                        </a:rPr>
                        <a:t>МБОУ </a:t>
                      </a:r>
                      <a:endParaRPr lang="ru-RU" sz="1000" dirty="0">
                        <a:effectLst/>
                        <a:latin typeface="Times New Roman"/>
                        <a:ea typeface="Times New Roman"/>
                      </a:endParaRPr>
                    </a:p>
                    <a:p>
                      <a:pPr algn="ctr">
                        <a:spcAft>
                          <a:spcPts val="0"/>
                        </a:spcAft>
                      </a:pPr>
                      <a:r>
                        <a:rPr lang="ru-RU" sz="1000" dirty="0">
                          <a:effectLst/>
                          <a:latin typeface="Times New Roman"/>
                          <a:ea typeface="Calibri"/>
                        </a:rPr>
                        <a:t>«Школа № 59», МБОУ </a:t>
                      </a:r>
                      <a:endParaRPr lang="ru-RU" sz="1000" dirty="0">
                        <a:effectLst/>
                        <a:latin typeface="Times New Roman"/>
                        <a:ea typeface="Times New Roman"/>
                      </a:endParaRPr>
                    </a:p>
                    <a:p>
                      <a:pPr algn="ctr">
                        <a:spcAft>
                          <a:spcPts val="0"/>
                        </a:spcAft>
                      </a:pPr>
                      <a:r>
                        <a:rPr lang="ru-RU" sz="1000" dirty="0">
                          <a:effectLst/>
                          <a:latin typeface="Times New Roman"/>
                          <a:ea typeface="Calibri"/>
                        </a:rPr>
                        <a:t>«Школа № 72 с углубленным изучением отдельных учебных предметов», </a:t>
                      </a:r>
                      <a:endParaRPr lang="ru-RU" sz="1000" dirty="0">
                        <a:effectLst/>
                        <a:latin typeface="Times New Roman"/>
                        <a:ea typeface="Times New Roman"/>
                      </a:endParaRPr>
                    </a:p>
                  </a:txBody>
                  <a:tcPr marL="29664" marR="296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000">
                          <a:effectLst/>
                          <a:latin typeface="Times New Roman"/>
                          <a:ea typeface="Calibri"/>
                        </a:rPr>
                        <a:t>28 ноября 2023 года </a:t>
                      </a:r>
                      <a:endParaRPr lang="ru-RU" sz="1000">
                        <a:effectLst/>
                        <a:latin typeface="Times New Roman"/>
                        <a:ea typeface="Times New Roman"/>
                      </a:endParaRPr>
                    </a:p>
                    <a:p>
                      <a:pPr algn="ctr">
                        <a:spcAft>
                          <a:spcPts val="0"/>
                        </a:spcAft>
                      </a:pPr>
                      <a:r>
                        <a:rPr lang="ru-RU" sz="1000">
                          <a:effectLst/>
                          <a:latin typeface="Times New Roman"/>
                          <a:ea typeface="Calibri"/>
                        </a:rPr>
                        <a:t>(вторник)</a:t>
                      </a:r>
                      <a:endParaRPr lang="ru-RU" sz="1000">
                        <a:effectLst/>
                        <a:latin typeface="Times New Roman"/>
                        <a:ea typeface="Times New Roman"/>
                      </a:endParaRPr>
                    </a:p>
                  </a:txBody>
                  <a:tcPr marL="29664" marR="296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2"/>
                  </a:ext>
                </a:extLst>
              </a:tr>
              <a:tr h="1227082">
                <a:tc>
                  <a:txBody>
                    <a:bodyPr/>
                    <a:lstStyle/>
                    <a:p>
                      <a:pPr algn="ctr">
                        <a:spcAft>
                          <a:spcPts val="0"/>
                        </a:spcAft>
                      </a:pPr>
                      <a:r>
                        <a:rPr lang="ru-RU" sz="1000">
                          <a:effectLst/>
                          <a:latin typeface="Times New Roman"/>
                          <a:ea typeface="Calibri"/>
                        </a:rPr>
                        <a:t>9:00</a:t>
                      </a:r>
                      <a:endParaRPr lang="ru-RU" sz="1000">
                        <a:effectLst/>
                        <a:latin typeface="Times New Roman"/>
                        <a:ea typeface="Times New Roman"/>
                      </a:endParaRPr>
                    </a:p>
                    <a:p>
                      <a:pPr algn="ctr">
                        <a:spcAft>
                          <a:spcPts val="0"/>
                        </a:spcAft>
                      </a:pPr>
                      <a:r>
                        <a:rPr lang="ru-RU" sz="1000">
                          <a:effectLst/>
                          <a:latin typeface="Times New Roman"/>
                          <a:ea typeface="Calibri"/>
                        </a:rPr>
                        <a:t>28.11.2023 (вторник)</a:t>
                      </a:r>
                      <a:endParaRPr lang="ru-RU" sz="1000">
                        <a:effectLst/>
                        <a:latin typeface="Times New Roman"/>
                        <a:ea typeface="Times New Roman"/>
                      </a:endParaRPr>
                    </a:p>
                    <a:p>
                      <a:pPr algn="ctr">
                        <a:spcAft>
                          <a:spcPts val="0"/>
                        </a:spcAft>
                      </a:pPr>
                      <a:r>
                        <a:rPr lang="ru-RU" sz="1000">
                          <a:effectLst/>
                          <a:latin typeface="Times New Roman"/>
                          <a:ea typeface="Calibri"/>
                        </a:rPr>
                        <a:t> В соответствии с программой проведения</a:t>
                      </a:r>
                      <a:endParaRPr lang="ru-RU" sz="1000">
                        <a:effectLst/>
                        <a:latin typeface="Times New Roman"/>
                        <a:ea typeface="Times New Roman"/>
                      </a:endParaRPr>
                    </a:p>
                    <a:p>
                      <a:pPr algn="ctr">
                        <a:spcAft>
                          <a:spcPts val="0"/>
                        </a:spcAft>
                      </a:pPr>
                      <a:r>
                        <a:rPr lang="ru-RU" sz="1000">
                          <a:effectLst/>
                          <a:latin typeface="Times New Roman"/>
                          <a:ea typeface="Calibri"/>
                        </a:rPr>
                        <a:t>29.11.2023 (среда)</a:t>
                      </a:r>
                      <a:endParaRPr lang="ru-RU" sz="1000">
                        <a:effectLst/>
                        <a:latin typeface="Times New Roman"/>
                        <a:ea typeface="Times New Roman"/>
                      </a:endParaRPr>
                    </a:p>
                  </a:txBody>
                  <a:tcPr marL="29664" marR="296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000">
                          <a:effectLst/>
                          <a:latin typeface="Times New Roman"/>
                          <a:ea typeface="Calibri"/>
                        </a:rPr>
                        <a:t>Физическая культура</a:t>
                      </a:r>
                      <a:endParaRPr lang="ru-RU" sz="1000">
                        <a:effectLst/>
                        <a:latin typeface="Times New Roman"/>
                        <a:ea typeface="Times New Roman"/>
                      </a:endParaRPr>
                    </a:p>
                  </a:txBody>
                  <a:tcPr marL="29664" marR="296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000" dirty="0">
                          <a:effectLst/>
                          <a:latin typeface="Times New Roman"/>
                          <a:ea typeface="Calibri"/>
                        </a:rPr>
                        <a:t>МБОУ </a:t>
                      </a:r>
                      <a:endParaRPr lang="ru-RU" sz="1000" dirty="0">
                        <a:effectLst/>
                        <a:latin typeface="Times New Roman"/>
                        <a:ea typeface="Times New Roman"/>
                      </a:endParaRPr>
                    </a:p>
                    <a:p>
                      <a:pPr algn="ctr">
                        <a:spcAft>
                          <a:spcPts val="0"/>
                        </a:spcAft>
                      </a:pPr>
                      <a:r>
                        <a:rPr lang="ru-RU" sz="1000" dirty="0">
                          <a:effectLst/>
                          <a:latin typeface="Times New Roman"/>
                          <a:ea typeface="Calibri"/>
                        </a:rPr>
                        <a:t>«Школа № 19(25) имени вице-адмирала В.М. Головнина», </a:t>
                      </a:r>
                      <a:endParaRPr lang="ru-RU" sz="1000" dirty="0">
                        <a:effectLst/>
                        <a:latin typeface="Times New Roman"/>
                        <a:ea typeface="Times New Roman"/>
                      </a:endParaRPr>
                    </a:p>
                    <a:p>
                      <a:pPr algn="ctr">
                        <a:spcAft>
                          <a:spcPts val="0"/>
                        </a:spcAft>
                      </a:pPr>
                      <a:r>
                        <a:rPr lang="ru-RU" sz="1000" dirty="0">
                          <a:effectLst/>
                          <a:latin typeface="Times New Roman"/>
                          <a:ea typeface="Calibri"/>
                        </a:rPr>
                        <a:t>МБОУ </a:t>
                      </a:r>
                      <a:endParaRPr lang="ru-RU" sz="1000" dirty="0">
                        <a:effectLst/>
                        <a:latin typeface="Times New Roman"/>
                        <a:ea typeface="Times New Roman"/>
                      </a:endParaRPr>
                    </a:p>
                    <a:p>
                      <a:pPr algn="ctr">
                        <a:spcAft>
                          <a:spcPts val="0"/>
                        </a:spcAft>
                      </a:pPr>
                      <a:r>
                        <a:rPr lang="ru-RU" sz="1000" dirty="0">
                          <a:effectLst/>
                          <a:latin typeface="Times New Roman"/>
                          <a:ea typeface="Calibri"/>
                        </a:rPr>
                        <a:t>«Гимназия № 5», </a:t>
                      </a:r>
                      <a:endParaRPr lang="ru-RU" sz="1000" dirty="0">
                        <a:effectLst/>
                        <a:latin typeface="Times New Roman"/>
                        <a:ea typeface="Times New Roman"/>
                      </a:endParaRPr>
                    </a:p>
                    <a:p>
                      <a:pPr algn="ctr">
                        <a:spcAft>
                          <a:spcPts val="0"/>
                        </a:spcAft>
                      </a:pPr>
                      <a:r>
                        <a:rPr lang="ru-RU" sz="1000" dirty="0">
                          <a:effectLst/>
                          <a:latin typeface="Times New Roman"/>
                          <a:ea typeface="Calibri"/>
                        </a:rPr>
                        <a:t>МБОУ</a:t>
                      </a:r>
                      <a:endParaRPr lang="ru-RU" sz="1000" dirty="0">
                        <a:effectLst/>
                        <a:latin typeface="Times New Roman"/>
                        <a:ea typeface="Times New Roman"/>
                      </a:endParaRPr>
                    </a:p>
                    <a:p>
                      <a:pPr algn="ctr">
                        <a:spcAft>
                          <a:spcPts val="0"/>
                        </a:spcAft>
                      </a:pPr>
                      <a:r>
                        <a:rPr lang="ru-RU" sz="1000" dirty="0">
                          <a:effectLst/>
                          <a:latin typeface="Times New Roman"/>
                          <a:ea typeface="Calibri"/>
                        </a:rPr>
                        <a:t>«Школа № 68», </a:t>
                      </a:r>
                      <a:endParaRPr lang="ru-RU" sz="1000" dirty="0">
                        <a:effectLst/>
                        <a:latin typeface="Times New Roman"/>
                        <a:ea typeface="Times New Roman"/>
                      </a:endParaRPr>
                    </a:p>
                    <a:p>
                      <a:pPr algn="ctr">
                        <a:spcAft>
                          <a:spcPts val="0"/>
                        </a:spcAft>
                      </a:pPr>
                      <a:r>
                        <a:rPr lang="ru-RU" sz="1000" dirty="0">
                          <a:effectLst/>
                          <a:latin typeface="Times New Roman"/>
                          <a:ea typeface="Calibri"/>
                        </a:rPr>
                        <a:t>МБОУ</a:t>
                      </a:r>
                      <a:endParaRPr lang="ru-RU" sz="1000" dirty="0">
                        <a:effectLst/>
                        <a:latin typeface="Times New Roman"/>
                        <a:ea typeface="Times New Roman"/>
                      </a:endParaRPr>
                    </a:p>
                    <a:p>
                      <a:pPr algn="ctr">
                        <a:spcAft>
                          <a:spcPts val="0"/>
                        </a:spcAft>
                      </a:pPr>
                      <a:r>
                        <a:rPr lang="ru-RU" sz="1000" dirty="0">
                          <a:effectLst/>
                          <a:latin typeface="Times New Roman"/>
                          <a:ea typeface="Calibri"/>
                        </a:rPr>
                        <a:t>«Школа № 51 «Центр </a:t>
                      </a:r>
                      <a:endParaRPr lang="ru-RU" sz="1000" dirty="0">
                        <a:effectLst/>
                        <a:latin typeface="Times New Roman"/>
                        <a:ea typeface="Times New Roman"/>
                      </a:endParaRPr>
                    </a:p>
                    <a:p>
                      <a:pPr algn="ctr">
                        <a:spcAft>
                          <a:spcPts val="0"/>
                        </a:spcAft>
                      </a:pPr>
                      <a:r>
                        <a:rPr lang="ru-RU" sz="1000" dirty="0">
                          <a:effectLst/>
                          <a:latin typeface="Times New Roman"/>
                          <a:ea typeface="Calibri"/>
                        </a:rPr>
                        <a:t>образования»</a:t>
                      </a:r>
                      <a:endParaRPr lang="ru-RU" sz="1000" dirty="0">
                        <a:effectLst/>
                        <a:latin typeface="Times New Roman"/>
                        <a:ea typeface="Times New Roman"/>
                      </a:endParaRPr>
                    </a:p>
                  </a:txBody>
                  <a:tcPr marL="29664" marR="296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000" dirty="0">
                          <a:effectLst/>
                          <a:latin typeface="Times New Roman"/>
                          <a:ea typeface="Calibri"/>
                        </a:rPr>
                        <a:t>4 декабря 2023 года </a:t>
                      </a:r>
                      <a:endParaRPr lang="ru-RU" sz="1000" dirty="0">
                        <a:effectLst/>
                        <a:latin typeface="Times New Roman"/>
                        <a:ea typeface="Times New Roman"/>
                      </a:endParaRPr>
                    </a:p>
                    <a:p>
                      <a:pPr algn="ctr">
                        <a:spcAft>
                          <a:spcPts val="0"/>
                        </a:spcAft>
                      </a:pPr>
                      <a:r>
                        <a:rPr lang="ru-RU" sz="1000" dirty="0">
                          <a:effectLst/>
                          <a:latin typeface="Times New Roman"/>
                          <a:ea typeface="Calibri"/>
                        </a:rPr>
                        <a:t>(понедельник)</a:t>
                      </a:r>
                      <a:endParaRPr lang="ru-RU" sz="1000" dirty="0">
                        <a:effectLst/>
                        <a:latin typeface="Times New Roman"/>
                        <a:ea typeface="Times New Roman"/>
                      </a:endParaRPr>
                    </a:p>
                  </a:txBody>
                  <a:tcPr marL="29664" marR="296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3"/>
                  </a:ext>
                </a:extLst>
              </a:tr>
              <a:tr h="283172">
                <a:tc>
                  <a:txBody>
                    <a:bodyPr/>
                    <a:lstStyle/>
                    <a:p>
                      <a:pPr algn="ctr">
                        <a:spcAft>
                          <a:spcPts val="0"/>
                        </a:spcAft>
                      </a:pPr>
                      <a:r>
                        <a:rPr lang="ru-RU" sz="1000">
                          <a:effectLst/>
                          <a:latin typeface="Times New Roman"/>
                          <a:ea typeface="Calibri"/>
                        </a:rPr>
                        <a:t>9:00</a:t>
                      </a:r>
                      <a:endParaRPr lang="ru-RU" sz="1000">
                        <a:effectLst/>
                        <a:latin typeface="Times New Roman"/>
                        <a:ea typeface="Times New Roman"/>
                      </a:endParaRPr>
                    </a:p>
                    <a:p>
                      <a:pPr algn="ctr">
                        <a:spcAft>
                          <a:spcPts val="0"/>
                        </a:spcAft>
                      </a:pPr>
                      <a:r>
                        <a:rPr lang="ru-RU" sz="1000">
                          <a:effectLst/>
                          <a:latin typeface="Times New Roman"/>
                          <a:ea typeface="Calibri"/>
                        </a:rPr>
                        <a:t>30.11.2023 (четверг)</a:t>
                      </a:r>
                      <a:endParaRPr lang="ru-RU" sz="1000">
                        <a:effectLst/>
                        <a:latin typeface="Times New Roman"/>
                        <a:ea typeface="Times New Roman"/>
                      </a:endParaRPr>
                    </a:p>
                  </a:txBody>
                  <a:tcPr marL="29664" marR="296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000">
                          <a:effectLst/>
                          <a:latin typeface="Times New Roman"/>
                          <a:ea typeface="Calibri"/>
                        </a:rPr>
                        <a:t>Экология</a:t>
                      </a:r>
                      <a:endParaRPr lang="ru-RU" sz="1000">
                        <a:effectLst/>
                        <a:latin typeface="Times New Roman"/>
                        <a:ea typeface="Times New Roman"/>
                      </a:endParaRPr>
                    </a:p>
                  </a:txBody>
                  <a:tcPr marL="29664" marR="296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000">
                          <a:effectLst/>
                          <a:latin typeface="Times New Roman"/>
                          <a:ea typeface="Calibri"/>
                        </a:rPr>
                        <a:t>МБУ «ЦМиСО», МБОУ </a:t>
                      </a:r>
                      <a:endParaRPr lang="ru-RU" sz="1000">
                        <a:effectLst/>
                        <a:latin typeface="Times New Roman"/>
                        <a:ea typeface="Times New Roman"/>
                      </a:endParaRPr>
                    </a:p>
                    <a:p>
                      <a:pPr algn="ctr">
                        <a:spcAft>
                          <a:spcPts val="0"/>
                        </a:spcAft>
                      </a:pPr>
                      <a:r>
                        <a:rPr lang="ru-RU" sz="1000">
                          <a:effectLst/>
                          <a:latin typeface="Times New Roman"/>
                          <a:ea typeface="Calibri"/>
                        </a:rPr>
                        <a:t>«Школа № 33»</a:t>
                      </a:r>
                      <a:endParaRPr lang="ru-RU" sz="1000">
                        <a:effectLst/>
                        <a:latin typeface="Times New Roman"/>
                        <a:ea typeface="Times New Roman"/>
                      </a:endParaRPr>
                    </a:p>
                  </a:txBody>
                  <a:tcPr marL="29664" marR="296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000" dirty="0">
                          <a:effectLst/>
                          <a:latin typeface="Times New Roman"/>
                          <a:ea typeface="Calibri"/>
                        </a:rPr>
                        <a:t>4 декабря 2023 года </a:t>
                      </a:r>
                      <a:endParaRPr lang="ru-RU" sz="1000" dirty="0">
                        <a:effectLst/>
                        <a:latin typeface="Times New Roman"/>
                        <a:ea typeface="Times New Roman"/>
                      </a:endParaRPr>
                    </a:p>
                    <a:p>
                      <a:pPr algn="ctr">
                        <a:spcAft>
                          <a:spcPts val="0"/>
                        </a:spcAft>
                      </a:pPr>
                      <a:r>
                        <a:rPr lang="ru-RU" sz="1000" dirty="0">
                          <a:effectLst/>
                          <a:latin typeface="Times New Roman"/>
                          <a:ea typeface="Calibri"/>
                        </a:rPr>
                        <a:t>(понедельник)</a:t>
                      </a:r>
                      <a:endParaRPr lang="ru-RU" sz="1000" dirty="0">
                        <a:effectLst/>
                        <a:latin typeface="Times New Roman"/>
                        <a:ea typeface="Times New Roman"/>
                      </a:endParaRPr>
                    </a:p>
                  </a:txBody>
                  <a:tcPr marL="29664" marR="296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4"/>
                  </a:ext>
                </a:extLst>
              </a:tr>
              <a:tr h="188782">
                <a:tc>
                  <a:txBody>
                    <a:bodyPr/>
                    <a:lstStyle/>
                    <a:p>
                      <a:pPr algn="ctr">
                        <a:spcAft>
                          <a:spcPts val="0"/>
                        </a:spcAft>
                      </a:pPr>
                      <a:r>
                        <a:rPr lang="ru-RU" sz="1000">
                          <a:effectLst/>
                          <a:latin typeface="Times New Roman"/>
                          <a:ea typeface="Calibri"/>
                        </a:rPr>
                        <a:t>9:00</a:t>
                      </a:r>
                      <a:endParaRPr lang="ru-RU" sz="1000">
                        <a:effectLst/>
                        <a:latin typeface="Times New Roman"/>
                        <a:ea typeface="Times New Roman"/>
                      </a:endParaRPr>
                    </a:p>
                    <a:p>
                      <a:pPr algn="ctr">
                        <a:spcAft>
                          <a:spcPts val="0"/>
                        </a:spcAft>
                      </a:pPr>
                      <a:r>
                        <a:rPr lang="ru-RU" sz="1000">
                          <a:effectLst/>
                          <a:latin typeface="Times New Roman"/>
                          <a:ea typeface="Calibri"/>
                        </a:rPr>
                        <a:t>01.12.2023 (пятница)</a:t>
                      </a:r>
                      <a:endParaRPr lang="ru-RU" sz="1000">
                        <a:effectLst/>
                        <a:latin typeface="Times New Roman"/>
                        <a:ea typeface="Times New Roman"/>
                      </a:endParaRPr>
                    </a:p>
                  </a:txBody>
                  <a:tcPr marL="29664" marR="296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000">
                          <a:effectLst/>
                          <a:latin typeface="Times New Roman"/>
                          <a:ea typeface="Calibri"/>
                        </a:rPr>
                        <a:t>Химия</a:t>
                      </a:r>
                      <a:endParaRPr lang="ru-RU" sz="1000">
                        <a:effectLst/>
                        <a:latin typeface="Times New Roman"/>
                        <a:ea typeface="Times New Roman"/>
                      </a:endParaRPr>
                    </a:p>
                  </a:txBody>
                  <a:tcPr marL="29664" marR="296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000">
                          <a:effectLst/>
                          <a:latin typeface="Times New Roman"/>
                          <a:ea typeface="Calibri"/>
                        </a:rPr>
                        <a:t>МБОУ </a:t>
                      </a:r>
                      <a:endParaRPr lang="ru-RU" sz="1000">
                        <a:effectLst/>
                        <a:latin typeface="Times New Roman"/>
                        <a:ea typeface="Times New Roman"/>
                      </a:endParaRPr>
                    </a:p>
                    <a:p>
                      <a:pPr algn="ctr">
                        <a:spcAft>
                          <a:spcPts val="0"/>
                        </a:spcAft>
                      </a:pPr>
                      <a:r>
                        <a:rPr lang="ru-RU" sz="1000">
                          <a:effectLst/>
                          <a:latin typeface="Times New Roman"/>
                          <a:ea typeface="Calibri"/>
                        </a:rPr>
                        <a:t>«Школа № 63» </a:t>
                      </a:r>
                      <a:endParaRPr lang="ru-RU" sz="1000">
                        <a:effectLst/>
                        <a:latin typeface="Times New Roman"/>
                        <a:ea typeface="Times New Roman"/>
                      </a:endParaRPr>
                    </a:p>
                  </a:txBody>
                  <a:tcPr marL="29664" marR="296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000">
                          <a:effectLst/>
                          <a:latin typeface="Times New Roman"/>
                          <a:ea typeface="Calibri"/>
                        </a:rPr>
                        <a:t>5 декабря 2023 года </a:t>
                      </a:r>
                      <a:endParaRPr lang="ru-RU" sz="1000">
                        <a:effectLst/>
                        <a:latin typeface="Times New Roman"/>
                        <a:ea typeface="Times New Roman"/>
                      </a:endParaRPr>
                    </a:p>
                    <a:p>
                      <a:pPr algn="ctr">
                        <a:spcAft>
                          <a:spcPts val="0"/>
                        </a:spcAft>
                      </a:pPr>
                      <a:r>
                        <a:rPr lang="ru-RU" sz="1000">
                          <a:effectLst/>
                          <a:latin typeface="Times New Roman"/>
                          <a:ea typeface="Calibri"/>
                        </a:rPr>
                        <a:t>(вторник)</a:t>
                      </a:r>
                      <a:endParaRPr lang="ru-RU" sz="1000">
                        <a:effectLst/>
                        <a:latin typeface="Times New Roman"/>
                        <a:ea typeface="Times New Roman"/>
                      </a:endParaRPr>
                    </a:p>
                  </a:txBody>
                  <a:tcPr marL="29664" marR="296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5"/>
                  </a:ext>
                </a:extLst>
              </a:tr>
              <a:tr h="209102">
                <a:tc>
                  <a:txBody>
                    <a:bodyPr/>
                    <a:lstStyle/>
                    <a:p>
                      <a:pPr algn="ctr">
                        <a:spcAft>
                          <a:spcPts val="0"/>
                        </a:spcAft>
                      </a:pPr>
                      <a:r>
                        <a:rPr lang="ru-RU" sz="1000">
                          <a:effectLst/>
                          <a:latin typeface="Times New Roman"/>
                          <a:ea typeface="Calibri"/>
                        </a:rPr>
                        <a:t>9:00</a:t>
                      </a:r>
                      <a:endParaRPr lang="ru-RU" sz="1000">
                        <a:effectLst/>
                        <a:latin typeface="Times New Roman"/>
                        <a:ea typeface="Times New Roman"/>
                      </a:endParaRPr>
                    </a:p>
                    <a:p>
                      <a:pPr algn="ctr">
                        <a:spcAft>
                          <a:spcPts val="0"/>
                        </a:spcAft>
                      </a:pPr>
                      <a:r>
                        <a:rPr lang="ru-RU" sz="1000">
                          <a:effectLst/>
                          <a:latin typeface="Times New Roman"/>
                          <a:ea typeface="Calibri"/>
                        </a:rPr>
                        <a:t>02.12.2023 (суббота)</a:t>
                      </a:r>
                      <a:endParaRPr lang="ru-RU" sz="1000">
                        <a:effectLst/>
                        <a:latin typeface="Times New Roman"/>
                        <a:ea typeface="Times New Roman"/>
                      </a:endParaRPr>
                    </a:p>
                  </a:txBody>
                  <a:tcPr marL="29664" marR="296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000">
                          <a:effectLst/>
                          <a:latin typeface="Times New Roman"/>
                          <a:ea typeface="Calibri"/>
                        </a:rPr>
                        <a:t>История</a:t>
                      </a:r>
                      <a:endParaRPr lang="ru-RU" sz="1000">
                        <a:effectLst/>
                        <a:latin typeface="Times New Roman"/>
                        <a:ea typeface="Times New Roman"/>
                      </a:endParaRPr>
                    </a:p>
                  </a:txBody>
                  <a:tcPr marL="29664" marR="296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000">
                          <a:effectLst/>
                          <a:latin typeface="Times New Roman"/>
                          <a:ea typeface="Calibri"/>
                        </a:rPr>
                        <a:t>МАОУ </a:t>
                      </a:r>
                      <a:endParaRPr lang="ru-RU" sz="1000">
                        <a:effectLst/>
                        <a:latin typeface="Times New Roman"/>
                        <a:ea typeface="Times New Roman"/>
                      </a:endParaRPr>
                    </a:p>
                    <a:p>
                      <a:pPr algn="ctr">
                        <a:spcAft>
                          <a:spcPts val="0"/>
                        </a:spcAft>
                      </a:pPr>
                      <a:r>
                        <a:rPr lang="ru-RU" sz="1000">
                          <a:effectLst/>
                          <a:latin typeface="Times New Roman"/>
                          <a:ea typeface="Calibri"/>
                        </a:rPr>
                        <a:t>«Лицей № 4» </a:t>
                      </a:r>
                      <a:endParaRPr lang="ru-RU" sz="1000">
                        <a:effectLst/>
                        <a:latin typeface="Times New Roman"/>
                        <a:ea typeface="Times New Roman"/>
                      </a:endParaRPr>
                    </a:p>
                  </a:txBody>
                  <a:tcPr marL="29664" marR="296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000">
                          <a:effectLst/>
                          <a:latin typeface="Times New Roman"/>
                          <a:ea typeface="Calibri"/>
                        </a:rPr>
                        <a:t>4 декабря 2023 года </a:t>
                      </a:r>
                      <a:endParaRPr lang="ru-RU" sz="1000">
                        <a:effectLst/>
                        <a:latin typeface="Times New Roman"/>
                        <a:ea typeface="Times New Roman"/>
                      </a:endParaRPr>
                    </a:p>
                    <a:p>
                      <a:pPr algn="ctr">
                        <a:spcAft>
                          <a:spcPts val="0"/>
                        </a:spcAft>
                      </a:pPr>
                      <a:r>
                        <a:rPr lang="ru-RU" sz="1000">
                          <a:effectLst/>
                          <a:latin typeface="Times New Roman"/>
                          <a:ea typeface="Calibri"/>
                        </a:rPr>
                        <a:t>(понедельник)</a:t>
                      </a:r>
                      <a:endParaRPr lang="ru-RU" sz="1000">
                        <a:effectLst/>
                        <a:latin typeface="Times New Roman"/>
                        <a:ea typeface="Times New Roman"/>
                      </a:endParaRPr>
                    </a:p>
                  </a:txBody>
                  <a:tcPr marL="29664" marR="296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6"/>
                  </a:ext>
                </a:extLst>
              </a:tr>
              <a:tr h="1038300">
                <a:tc>
                  <a:txBody>
                    <a:bodyPr/>
                    <a:lstStyle/>
                    <a:p>
                      <a:pPr algn="ctr">
                        <a:spcAft>
                          <a:spcPts val="0"/>
                        </a:spcAft>
                      </a:pPr>
                      <a:r>
                        <a:rPr lang="ru-RU" sz="1000">
                          <a:effectLst/>
                          <a:latin typeface="Times New Roman"/>
                          <a:ea typeface="Calibri"/>
                        </a:rPr>
                        <a:t>9:00</a:t>
                      </a:r>
                      <a:endParaRPr lang="ru-RU" sz="1000">
                        <a:effectLst/>
                        <a:latin typeface="Times New Roman"/>
                        <a:ea typeface="Times New Roman"/>
                      </a:endParaRPr>
                    </a:p>
                    <a:p>
                      <a:pPr algn="ctr">
                        <a:spcAft>
                          <a:spcPts val="0"/>
                        </a:spcAft>
                      </a:pPr>
                      <a:r>
                        <a:rPr lang="ru-RU" sz="1000">
                          <a:effectLst/>
                          <a:latin typeface="Times New Roman"/>
                          <a:ea typeface="Calibri"/>
                        </a:rPr>
                        <a:t>03.12.2023</a:t>
                      </a:r>
                      <a:endParaRPr lang="ru-RU" sz="1000">
                        <a:effectLst/>
                        <a:latin typeface="Times New Roman"/>
                        <a:ea typeface="Times New Roman"/>
                      </a:endParaRPr>
                    </a:p>
                    <a:p>
                      <a:pPr algn="ctr">
                        <a:spcAft>
                          <a:spcPts val="0"/>
                        </a:spcAft>
                      </a:pPr>
                      <a:r>
                        <a:rPr lang="ru-RU" sz="1000">
                          <a:effectLst/>
                          <a:latin typeface="Times New Roman"/>
                          <a:ea typeface="Calibri"/>
                        </a:rPr>
                        <a:t> (воскресенье)</a:t>
                      </a:r>
                      <a:endParaRPr lang="ru-RU" sz="1000">
                        <a:effectLst/>
                        <a:latin typeface="Times New Roman"/>
                        <a:ea typeface="Times New Roman"/>
                      </a:endParaRPr>
                    </a:p>
                  </a:txBody>
                  <a:tcPr marL="29664" marR="296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000" dirty="0">
                          <a:effectLst/>
                          <a:latin typeface="Times New Roman"/>
                          <a:ea typeface="Calibri"/>
                        </a:rPr>
                        <a:t>Информатика</a:t>
                      </a:r>
                      <a:endParaRPr lang="ru-RU" sz="1000" dirty="0">
                        <a:effectLst/>
                        <a:latin typeface="Times New Roman"/>
                        <a:ea typeface="Times New Roman"/>
                      </a:endParaRPr>
                    </a:p>
                  </a:txBody>
                  <a:tcPr marL="29664" marR="296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000">
                          <a:effectLst/>
                          <a:latin typeface="Times New Roman"/>
                          <a:ea typeface="Calibri"/>
                        </a:rPr>
                        <a:t>МБОУ </a:t>
                      </a:r>
                      <a:endParaRPr lang="ru-RU" sz="1000">
                        <a:effectLst/>
                        <a:latin typeface="Times New Roman"/>
                        <a:ea typeface="Times New Roman"/>
                      </a:endParaRPr>
                    </a:p>
                    <a:p>
                      <a:pPr algn="ctr">
                        <a:spcAft>
                          <a:spcPts val="0"/>
                        </a:spcAft>
                      </a:pPr>
                      <a:r>
                        <a:rPr lang="ru-RU" sz="1000">
                          <a:effectLst/>
                          <a:latin typeface="Times New Roman"/>
                          <a:ea typeface="Calibri"/>
                        </a:rPr>
                        <a:t>«Школа № 59»,</a:t>
                      </a:r>
                      <a:endParaRPr lang="ru-RU" sz="1000">
                        <a:effectLst/>
                        <a:latin typeface="Times New Roman"/>
                        <a:ea typeface="Times New Roman"/>
                      </a:endParaRPr>
                    </a:p>
                    <a:p>
                      <a:pPr algn="ctr">
                        <a:spcAft>
                          <a:spcPts val="0"/>
                        </a:spcAft>
                      </a:pPr>
                      <a:r>
                        <a:rPr lang="ru-RU" sz="1000">
                          <a:effectLst/>
                          <a:latin typeface="Times New Roman"/>
                          <a:ea typeface="Calibri"/>
                        </a:rPr>
                        <a:t>МБОУ </a:t>
                      </a:r>
                      <a:endParaRPr lang="ru-RU" sz="1000">
                        <a:effectLst/>
                        <a:latin typeface="Times New Roman"/>
                        <a:ea typeface="Times New Roman"/>
                      </a:endParaRPr>
                    </a:p>
                    <a:p>
                      <a:pPr algn="ctr">
                        <a:spcAft>
                          <a:spcPts val="0"/>
                        </a:spcAft>
                      </a:pPr>
                      <a:r>
                        <a:rPr lang="ru-RU" sz="1000">
                          <a:effectLst/>
                          <a:latin typeface="Times New Roman"/>
                          <a:ea typeface="Calibri"/>
                        </a:rPr>
                        <a:t>«Школа № 72 с углубленным изучением отдельных учебных предметов», </a:t>
                      </a:r>
                      <a:endParaRPr lang="ru-RU" sz="1000">
                        <a:effectLst/>
                        <a:latin typeface="Times New Roman"/>
                        <a:ea typeface="Times New Roman"/>
                      </a:endParaRPr>
                    </a:p>
                    <a:p>
                      <a:pPr algn="ctr">
                        <a:spcAft>
                          <a:spcPts val="0"/>
                        </a:spcAft>
                      </a:pPr>
                      <a:r>
                        <a:rPr lang="ru-RU" sz="1000">
                          <a:effectLst/>
                          <a:latin typeface="Times New Roman"/>
                          <a:ea typeface="Calibri"/>
                        </a:rPr>
                        <a:t>МБОУ </a:t>
                      </a:r>
                      <a:endParaRPr lang="ru-RU" sz="1000">
                        <a:effectLst/>
                        <a:latin typeface="Times New Roman"/>
                        <a:ea typeface="Times New Roman"/>
                      </a:endParaRPr>
                    </a:p>
                    <a:p>
                      <a:pPr algn="ctr">
                        <a:spcAft>
                          <a:spcPts val="0"/>
                        </a:spcAft>
                      </a:pPr>
                      <a:r>
                        <a:rPr lang="ru-RU" sz="1000">
                          <a:effectLst/>
                          <a:latin typeface="Times New Roman"/>
                          <a:ea typeface="Calibri"/>
                        </a:rPr>
                        <a:t>«Школа № 75»</a:t>
                      </a:r>
                      <a:endParaRPr lang="ru-RU" sz="1000">
                        <a:effectLst/>
                        <a:latin typeface="Times New Roman"/>
                        <a:ea typeface="Times New Roman"/>
                      </a:endParaRPr>
                    </a:p>
                  </a:txBody>
                  <a:tcPr marL="29664" marR="296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000">
                          <a:effectLst/>
                          <a:latin typeface="Times New Roman"/>
                          <a:ea typeface="Calibri"/>
                        </a:rPr>
                        <a:t>5 декабря 2023 года </a:t>
                      </a:r>
                      <a:endParaRPr lang="ru-RU" sz="1000">
                        <a:effectLst/>
                        <a:latin typeface="Times New Roman"/>
                        <a:ea typeface="Times New Roman"/>
                      </a:endParaRPr>
                    </a:p>
                    <a:p>
                      <a:pPr algn="ctr">
                        <a:spcAft>
                          <a:spcPts val="0"/>
                        </a:spcAft>
                      </a:pPr>
                      <a:r>
                        <a:rPr lang="ru-RU" sz="1000">
                          <a:effectLst/>
                          <a:latin typeface="Times New Roman"/>
                          <a:ea typeface="Calibri"/>
                        </a:rPr>
                        <a:t>(вторник)</a:t>
                      </a:r>
                      <a:endParaRPr lang="ru-RU" sz="1000">
                        <a:effectLst/>
                        <a:latin typeface="Times New Roman"/>
                        <a:ea typeface="Times New Roman"/>
                      </a:endParaRPr>
                    </a:p>
                  </a:txBody>
                  <a:tcPr marL="29664" marR="296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7"/>
                  </a:ext>
                </a:extLst>
              </a:tr>
              <a:tr h="283172">
                <a:tc>
                  <a:txBody>
                    <a:bodyPr/>
                    <a:lstStyle/>
                    <a:p>
                      <a:pPr algn="ctr">
                        <a:spcAft>
                          <a:spcPts val="0"/>
                        </a:spcAft>
                      </a:pPr>
                      <a:r>
                        <a:rPr lang="ru-RU" sz="1000">
                          <a:effectLst/>
                          <a:latin typeface="Times New Roman"/>
                          <a:ea typeface="Calibri"/>
                        </a:rPr>
                        <a:t>9:00</a:t>
                      </a:r>
                      <a:endParaRPr lang="ru-RU" sz="1000">
                        <a:effectLst/>
                        <a:latin typeface="Times New Roman"/>
                        <a:ea typeface="Times New Roman"/>
                      </a:endParaRPr>
                    </a:p>
                    <a:p>
                      <a:pPr algn="ctr">
                        <a:spcAft>
                          <a:spcPts val="0"/>
                        </a:spcAft>
                      </a:pPr>
                      <a:r>
                        <a:rPr lang="ru-RU" sz="1000">
                          <a:effectLst/>
                          <a:latin typeface="Times New Roman"/>
                          <a:ea typeface="Calibri"/>
                        </a:rPr>
                        <a:t>07.12.2023 (четверг)</a:t>
                      </a:r>
                      <a:endParaRPr lang="ru-RU" sz="1000">
                        <a:effectLst/>
                        <a:latin typeface="Times New Roman"/>
                        <a:ea typeface="Times New Roman"/>
                      </a:endParaRPr>
                    </a:p>
                  </a:txBody>
                  <a:tcPr marL="29664" marR="296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000">
                          <a:effectLst/>
                          <a:latin typeface="Times New Roman"/>
                          <a:ea typeface="Calibri"/>
                        </a:rPr>
                        <a:t>Астрономия</a:t>
                      </a:r>
                      <a:endParaRPr lang="ru-RU" sz="1000">
                        <a:effectLst/>
                        <a:latin typeface="Times New Roman"/>
                        <a:ea typeface="Times New Roman"/>
                      </a:endParaRPr>
                    </a:p>
                  </a:txBody>
                  <a:tcPr marL="29664" marR="296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000">
                          <a:effectLst/>
                          <a:latin typeface="Times New Roman"/>
                          <a:ea typeface="Calibri"/>
                        </a:rPr>
                        <a:t>МБУ «ЦМиСО», МБОУ </a:t>
                      </a:r>
                      <a:endParaRPr lang="ru-RU" sz="1000">
                        <a:effectLst/>
                        <a:latin typeface="Times New Roman"/>
                        <a:ea typeface="Times New Roman"/>
                      </a:endParaRPr>
                    </a:p>
                    <a:p>
                      <a:pPr algn="ctr">
                        <a:spcAft>
                          <a:spcPts val="0"/>
                        </a:spcAft>
                      </a:pPr>
                      <a:r>
                        <a:rPr lang="ru-RU" sz="1000">
                          <a:effectLst/>
                          <a:latin typeface="Times New Roman"/>
                          <a:ea typeface="Calibri"/>
                        </a:rPr>
                        <a:t>«Школа № 33»</a:t>
                      </a:r>
                      <a:endParaRPr lang="ru-RU" sz="1000">
                        <a:effectLst/>
                        <a:latin typeface="Times New Roman"/>
                        <a:ea typeface="Times New Roman"/>
                      </a:endParaRPr>
                    </a:p>
                  </a:txBody>
                  <a:tcPr marL="29664" marR="296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000">
                          <a:effectLst/>
                          <a:latin typeface="Times New Roman"/>
                          <a:ea typeface="Calibri"/>
                        </a:rPr>
                        <a:t>11 декабря 2023 года </a:t>
                      </a:r>
                      <a:endParaRPr lang="ru-RU" sz="1000">
                        <a:effectLst/>
                        <a:latin typeface="Times New Roman"/>
                        <a:ea typeface="Times New Roman"/>
                      </a:endParaRPr>
                    </a:p>
                    <a:p>
                      <a:pPr algn="ctr">
                        <a:spcAft>
                          <a:spcPts val="0"/>
                        </a:spcAft>
                      </a:pPr>
                      <a:r>
                        <a:rPr lang="ru-RU" sz="1000">
                          <a:effectLst/>
                          <a:latin typeface="Times New Roman"/>
                          <a:ea typeface="Calibri"/>
                        </a:rPr>
                        <a:t>(понедельник)</a:t>
                      </a:r>
                      <a:endParaRPr lang="ru-RU" sz="1000">
                        <a:effectLst/>
                        <a:latin typeface="Times New Roman"/>
                        <a:ea typeface="Times New Roman"/>
                      </a:endParaRPr>
                    </a:p>
                  </a:txBody>
                  <a:tcPr marL="29664" marR="296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8"/>
                  </a:ext>
                </a:extLst>
              </a:tr>
              <a:tr h="566346">
                <a:tc>
                  <a:txBody>
                    <a:bodyPr/>
                    <a:lstStyle/>
                    <a:p>
                      <a:pPr algn="ctr">
                        <a:spcAft>
                          <a:spcPts val="0"/>
                        </a:spcAft>
                      </a:pPr>
                      <a:r>
                        <a:rPr lang="ru-RU" sz="1000">
                          <a:effectLst/>
                          <a:latin typeface="Times New Roman"/>
                          <a:ea typeface="Calibri"/>
                        </a:rPr>
                        <a:t>9:00</a:t>
                      </a:r>
                      <a:endParaRPr lang="ru-RU" sz="1000">
                        <a:effectLst/>
                        <a:latin typeface="Times New Roman"/>
                        <a:ea typeface="Times New Roman"/>
                      </a:endParaRPr>
                    </a:p>
                    <a:p>
                      <a:pPr algn="ctr">
                        <a:spcAft>
                          <a:spcPts val="0"/>
                        </a:spcAft>
                      </a:pPr>
                      <a:r>
                        <a:rPr lang="ru-RU" sz="1000">
                          <a:effectLst/>
                          <a:latin typeface="Times New Roman"/>
                          <a:ea typeface="Calibri"/>
                        </a:rPr>
                        <a:t>08.12.2023 (пятница)</a:t>
                      </a:r>
                      <a:endParaRPr lang="ru-RU" sz="1000">
                        <a:effectLst/>
                        <a:latin typeface="Times New Roman"/>
                        <a:ea typeface="Times New Roman"/>
                      </a:endParaRPr>
                    </a:p>
                  </a:txBody>
                  <a:tcPr marL="29664" marR="296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000">
                          <a:effectLst/>
                          <a:latin typeface="Times New Roman"/>
                          <a:ea typeface="Calibri"/>
                        </a:rPr>
                        <a:t>ОБЖ</a:t>
                      </a:r>
                      <a:endParaRPr lang="ru-RU" sz="1000">
                        <a:effectLst/>
                        <a:latin typeface="Times New Roman"/>
                        <a:ea typeface="Times New Roman"/>
                      </a:endParaRPr>
                    </a:p>
                  </a:txBody>
                  <a:tcPr marL="29664" marR="296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000">
                          <a:effectLst/>
                          <a:latin typeface="Times New Roman"/>
                          <a:ea typeface="Calibri"/>
                        </a:rPr>
                        <a:t>МБОУ </a:t>
                      </a:r>
                      <a:endParaRPr lang="ru-RU" sz="1000">
                        <a:effectLst/>
                        <a:latin typeface="Times New Roman"/>
                        <a:ea typeface="Times New Roman"/>
                      </a:endParaRPr>
                    </a:p>
                    <a:p>
                      <a:pPr algn="ctr">
                        <a:spcAft>
                          <a:spcPts val="0"/>
                        </a:spcAft>
                      </a:pPr>
                      <a:r>
                        <a:rPr lang="ru-RU" sz="1000">
                          <a:effectLst/>
                          <a:latin typeface="Times New Roman"/>
                          <a:ea typeface="Calibri"/>
                        </a:rPr>
                        <a:t>«Школа № 65», МАОУ </a:t>
                      </a:r>
                      <a:endParaRPr lang="ru-RU" sz="1000">
                        <a:effectLst/>
                        <a:latin typeface="Times New Roman"/>
                        <a:ea typeface="Times New Roman"/>
                      </a:endParaRPr>
                    </a:p>
                    <a:p>
                      <a:pPr algn="ctr">
                        <a:spcAft>
                          <a:spcPts val="0"/>
                        </a:spcAft>
                      </a:pPr>
                      <a:r>
                        <a:rPr lang="ru-RU" sz="1000">
                          <a:effectLst/>
                          <a:latin typeface="Times New Roman"/>
                          <a:ea typeface="Calibri"/>
                        </a:rPr>
                        <a:t>«Школа № 69» Центр развития образования»</a:t>
                      </a:r>
                      <a:endParaRPr lang="ru-RU" sz="1000">
                        <a:effectLst/>
                        <a:latin typeface="Times New Roman"/>
                        <a:ea typeface="Times New Roman"/>
                      </a:endParaRPr>
                    </a:p>
                  </a:txBody>
                  <a:tcPr marL="29664" marR="296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000" dirty="0">
                          <a:effectLst/>
                          <a:latin typeface="Times New Roman"/>
                          <a:ea typeface="Calibri"/>
                        </a:rPr>
                        <a:t>11 декабря 2023 года </a:t>
                      </a:r>
                      <a:endParaRPr lang="ru-RU" sz="1000" dirty="0">
                        <a:effectLst/>
                        <a:latin typeface="Times New Roman"/>
                        <a:ea typeface="Times New Roman"/>
                      </a:endParaRPr>
                    </a:p>
                    <a:p>
                      <a:pPr algn="ctr">
                        <a:spcAft>
                          <a:spcPts val="0"/>
                        </a:spcAft>
                      </a:pPr>
                      <a:r>
                        <a:rPr lang="ru-RU" sz="1000" dirty="0">
                          <a:effectLst/>
                          <a:latin typeface="Times New Roman"/>
                          <a:ea typeface="Calibri"/>
                        </a:rPr>
                        <a:t>(понедельник)</a:t>
                      </a:r>
                      <a:endParaRPr lang="ru-RU" sz="1000" dirty="0">
                        <a:effectLst/>
                        <a:latin typeface="Times New Roman"/>
                        <a:ea typeface="Times New Roman"/>
                      </a:endParaRPr>
                    </a:p>
                  </a:txBody>
                  <a:tcPr marL="29664" marR="296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9"/>
                  </a:ext>
                </a:extLst>
              </a:tr>
            </a:tbl>
          </a:graphicData>
        </a:graphic>
      </p:graphicFrame>
    </p:spTree>
    <p:extLst>
      <p:ext uri="{BB962C8B-B14F-4D97-AF65-F5344CB8AC3E}">
        <p14:creationId xmlns:p14="http://schemas.microsoft.com/office/powerpoint/2010/main" val="12370727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extLst>
              <p:ext uri="{D42A27DB-BD31-4B8C-83A1-F6EECF244321}">
                <p14:modId xmlns:p14="http://schemas.microsoft.com/office/powerpoint/2010/main" val="2753862376"/>
              </p:ext>
            </p:extLst>
          </p:nvPr>
        </p:nvGraphicFramePr>
        <p:xfrm>
          <a:off x="1403648" y="980729"/>
          <a:ext cx="6696744" cy="3384377"/>
        </p:xfrm>
        <a:graphic>
          <a:graphicData uri="http://schemas.openxmlformats.org/drawingml/2006/table">
            <a:tbl>
              <a:tblPr firstRow="1" firstCol="1" bandRow="1"/>
              <a:tblGrid>
                <a:gridCol w="1982653">
                  <a:extLst>
                    <a:ext uri="{9D8B030D-6E8A-4147-A177-3AD203B41FA5}">
                      <a16:colId xmlns="" xmlns:a16="http://schemas.microsoft.com/office/drawing/2014/main" val="20000"/>
                    </a:ext>
                  </a:extLst>
                </a:gridCol>
                <a:gridCol w="1211644">
                  <a:extLst>
                    <a:ext uri="{9D8B030D-6E8A-4147-A177-3AD203B41FA5}">
                      <a16:colId xmlns="" xmlns:a16="http://schemas.microsoft.com/office/drawing/2014/main" val="20001"/>
                    </a:ext>
                  </a:extLst>
                </a:gridCol>
                <a:gridCol w="1400787">
                  <a:extLst>
                    <a:ext uri="{9D8B030D-6E8A-4147-A177-3AD203B41FA5}">
                      <a16:colId xmlns="" xmlns:a16="http://schemas.microsoft.com/office/drawing/2014/main" val="20002"/>
                    </a:ext>
                  </a:extLst>
                </a:gridCol>
                <a:gridCol w="2101660">
                  <a:extLst>
                    <a:ext uri="{9D8B030D-6E8A-4147-A177-3AD203B41FA5}">
                      <a16:colId xmlns="" xmlns:a16="http://schemas.microsoft.com/office/drawing/2014/main" val="20003"/>
                    </a:ext>
                  </a:extLst>
                </a:gridCol>
              </a:tblGrid>
              <a:tr h="966965">
                <a:tc>
                  <a:txBody>
                    <a:bodyPr/>
                    <a:lstStyle/>
                    <a:p>
                      <a:pPr algn="ctr">
                        <a:spcAft>
                          <a:spcPts val="0"/>
                        </a:spcAft>
                      </a:pPr>
                      <a:r>
                        <a:rPr lang="ru-RU" sz="1200" dirty="0">
                          <a:effectLst/>
                          <a:latin typeface="Times New Roman"/>
                          <a:ea typeface="Calibri"/>
                        </a:rPr>
                        <a:t>9:00</a:t>
                      </a:r>
                      <a:endParaRPr lang="ru-RU" sz="1000" dirty="0">
                        <a:effectLst/>
                        <a:latin typeface="Times New Roman"/>
                        <a:ea typeface="Times New Roman"/>
                      </a:endParaRPr>
                    </a:p>
                    <a:p>
                      <a:pPr algn="ctr">
                        <a:spcAft>
                          <a:spcPts val="0"/>
                        </a:spcAft>
                      </a:pPr>
                      <a:r>
                        <a:rPr lang="ru-RU" sz="1200" dirty="0">
                          <a:effectLst/>
                          <a:latin typeface="Times New Roman"/>
                          <a:ea typeface="Calibri"/>
                        </a:rPr>
                        <a:t>09.12.2023 (суббота)</a:t>
                      </a:r>
                      <a:endParaRPr lang="ru-RU" sz="10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200">
                          <a:effectLst/>
                          <a:latin typeface="Times New Roman"/>
                          <a:ea typeface="Calibri"/>
                        </a:rPr>
                        <a:t>Обществознание</a:t>
                      </a:r>
                      <a:endParaRPr lang="ru-RU" sz="10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200">
                          <a:effectLst/>
                          <a:latin typeface="Times New Roman"/>
                          <a:ea typeface="Calibri"/>
                        </a:rPr>
                        <a:t>МБОУ </a:t>
                      </a:r>
                      <a:endParaRPr lang="ru-RU" sz="1000">
                        <a:effectLst/>
                        <a:latin typeface="Times New Roman"/>
                        <a:ea typeface="Times New Roman"/>
                      </a:endParaRPr>
                    </a:p>
                    <a:p>
                      <a:pPr algn="ctr">
                        <a:spcAft>
                          <a:spcPts val="0"/>
                        </a:spcAft>
                      </a:pPr>
                      <a:r>
                        <a:rPr lang="ru-RU" sz="1200">
                          <a:effectLst/>
                          <a:latin typeface="Times New Roman"/>
                          <a:ea typeface="Calibri"/>
                        </a:rPr>
                        <a:t>«Школа № 44»</a:t>
                      </a:r>
                      <a:endParaRPr lang="ru-RU" sz="10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200">
                          <a:effectLst/>
                          <a:latin typeface="Times New Roman"/>
                          <a:ea typeface="Calibri"/>
                        </a:rPr>
                        <a:t>13 декабря 2023 года </a:t>
                      </a:r>
                      <a:endParaRPr lang="ru-RU" sz="1000">
                        <a:effectLst/>
                        <a:latin typeface="Times New Roman"/>
                        <a:ea typeface="Times New Roman"/>
                      </a:endParaRPr>
                    </a:p>
                    <a:p>
                      <a:pPr algn="ctr">
                        <a:spcAft>
                          <a:spcPts val="0"/>
                        </a:spcAft>
                      </a:pPr>
                      <a:r>
                        <a:rPr lang="ru-RU" sz="1200">
                          <a:effectLst/>
                          <a:latin typeface="Times New Roman"/>
                          <a:ea typeface="Calibri"/>
                        </a:rPr>
                        <a:t>(среда)</a:t>
                      </a:r>
                      <a:endParaRPr lang="ru-RU" sz="10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0"/>
                  </a:ext>
                </a:extLst>
              </a:tr>
              <a:tr h="1450447">
                <a:tc>
                  <a:txBody>
                    <a:bodyPr/>
                    <a:lstStyle/>
                    <a:p>
                      <a:pPr algn="ctr">
                        <a:spcAft>
                          <a:spcPts val="0"/>
                        </a:spcAft>
                      </a:pPr>
                      <a:r>
                        <a:rPr lang="ru-RU" sz="1200">
                          <a:effectLst/>
                          <a:latin typeface="Times New Roman"/>
                          <a:ea typeface="Calibri"/>
                        </a:rPr>
                        <a:t>9:00</a:t>
                      </a:r>
                      <a:endParaRPr lang="ru-RU" sz="1000">
                        <a:effectLst/>
                        <a:latin typeface="Times New Roman"/>
                        <a:ea typeface="Times New Roman"/>
                      </a:endParaRPr>
                    </a:p>
                    <a:p>
                      <a:pPr algn="ctr">
                        <a:spcAft>
                          <a:spcPts val="0"/>
                        </a:spcAft>
                      </a:pPr>
                      <a:r>
                        <a:rPr lang="ru-RU" sz="1200">
                          <a:effectLst/>
                          <a:latin typeface="Times New Roman"/>
                          <a:ea typeface="Calibri"/>
                        </a:rPr>
                        <a:t>10.12.2023</a:t>
                      </a:r>
                      <a:endParaRPr lang="ru-RU" sz="1000">
                        <a:effectLst/>
                        <a:latin typeface="Times New Roman"/>
                        <a:ea typeface="Times New Roman"/>
                      </a:endParaRPr>
                    </a:p>
                    <a:p>
                      <a:pPr algn="ctr">
                        <a:spcAft>
                          <a:spcPts val="0"/>
                        </a:spcAft>
                      </a:pPr>
                      <a:r>
                        <a:rPr lang="ru-RU" sz="1200">
                          <a:effectLst/>
                          <a:latin typeface="Times New Roman"/>
                          <a:ea typeface="Calibri"/>
                        </a:rPr>
                        <a:t> (воскресенье)</a:t>
                      </a:r>
                      <a:endParaRPr lang="ru-RU" sz="10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200">
                          <a:effectLst/>
                          <a:latin typeface="Times New Roman"/>
                          <a:ea typeface="Calibri"/>
                        </a:rPr>
                        <a:t>Экономика</a:t>
                      </a:r>
                      <a:endParaRPr lang="ru-RU" sz="10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200">
                          <a:effectLst/>
                          <a:latin typeface="Times New Roman"/>
                          <a:ea typeface="Calibri"/>
                        </a:rPr>
                        <a:t>МБУ «ЦМиСО»</a:t>
                      </a:r>
                      <a:endParaRPr lang="ru-RU" sz="10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200">
                          <a:effectLst/>
                          <a:latin typeface="Times New Roman"/>
                          <a:ea typeface="Calibri"/>
                        </a:rPr>
                        <a:t>13 декабря 2023 года </a:t>
                      </a:r>
                      <a:endParaRPr lang="ru-RU" sz="1000">
                        <a:effectLst/>
                        <a:latin typeface="Times New Roman"/>
                        <a:ea typeface="Times New Roman"/>
                      </a:endParaRPr>
                    </a:p>
                    <a:p>
                      <a:pPr algn="ctr">
                        <a:spcAft>
                          <a:spcPts val="0"/>
                        </a:spcAft>
                      </a:pPr>
                      <a:r>
                        <a:rPr lang="ru-RU" sz="1200">
                          <a:effectLst/>
                          <a:latin typeface="Times New Roman"/>
                          <a:ea typeface="Calibri"/>
                        </a:rPr>
                        <a:t>(среда)</a:t>
                      </a:r>
                      <a:endParaRPr lang="ru-RU" sz="10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1"/>
                  </a:ext>
                </a:extLst>
              </a:tr>
              <a:tr h="966965">
                <a:tc>
                  <a:txBody>
                    <a:bodyPr/>
                    <a:lstStyle/>
                    <a:p>
                      <a:pPr algn="ctr">
                        <a:spcAft>
                          <a:spcPts val="0"/>
                        </a:spcAft>
                      </a:pPr>
                      <a:r>
                        <a:rPr lang="ru-RU" sz="1200" dirty="0">
                          <a:effectLst/>
                          <a:latin typeface="Times New Roman"/>
                          <a:ea typeface="Calibri"/>
                        </a:rPr>
                        <a:t>9:00</a:t>
                      </a:r>
                      <a:endParaRPr lang="ru-RU" sz="1000" dirty="0">
                        <a:effectLst/>
                        <a:latin typeface="Times New Roman"/>
                        <a:ea typeface="Times New Roman"/>
                      </a:endParaRPr>
                    </a:p>
                    <a:p>
                      <a:pPr algn="ctr">
                        <a:spcAft>
                          <a:spcPts val="0"/>
                        </a:spcAft>
                      </a:pPr>
                      <a:r>
                        <a:rPr lang="ru-RU" sz="1200" dirty="0">
                          <a:effectLst/>
                          <a:latin typeface="Times New Roman"/>
                          <a:ea typeface="Calibri"/>
                        </a:rPr>
                        <a:t>12.12.2023 (вторник)</a:t>
                      </a:r>
                      <a:endParaRPr lang="ru-RU" sz="10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200">
                          <a:effectLst/>
                          <a:latin typeface="Times New Roman"/>
                          <a:ea typeface="Calibri"/>
                        </a:rPr>
                        <a:t>Немецкий язык</a:t>
                      </a:r>
                      <a:endParaRPr lang="ru-RU" sz="10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200">
                          <a:effectLst/>
                          <a:latin typeface="Times New Roman"/>
                          <a:ea typeface="Calibri"/>
                        </a:rPr>
                        <a:t>МБУ «ЦМиСО»</a:t>
                      </a:r>
                      <a:endParaRPr lang="ru-RU" sz="10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200" dirty="0">
                          <a:effectLst/>
                          <a:latin typeface="Times New Roman"/>
                          <a:ea typeface="Calibri"/>
                        </a:rPr>
                        <a:t>14 декабря 2023 года (четверг)</a:t>
                      </a:r>
                      <a:endParaRPr lang="ru-RU" sz="10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2"/>
                  </a:ext>
                </a:extLst>
              </a:tr>
            </a:tbl>
          </a:graphicData>
        </a:graphic>
      </p:graphicFrame>
    </p:spTree>
    <p:extLst>
      <p:ext uri="{BB962C8B-B14F-4D97-AF65-F5344CB8AC3E}">
        <p14:creationId xmlns:p14="http://schemas.microsoft.com/office/powerpoint/2010/main" val="32940389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1"/>
          <p:cNvSpPr txBox="1">
            <a:spLocks/>
          </p:cNvSpPr>
          <p:nvPr/>
        </p:nvSpPr>
        <p:spPr>
          <a:xfrm>
            <a:off x="457200" y="259814"/>
            <a:ext cx="8229600" cy="778098"/>
          </a:xfrm>
          <a:prstGeom prst="rect">
            <a:avLst/>
          </a:prstGeom>
        </p:spPr>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ru-RU" sz="3600" b="0" i="0" u="none" strike="noStrike" kern="1200" cap="none" spc="0" normalizeH="0" baseline="0" noProof="0" dirty="0">
                <a:ln>
                  <a:noFill/>
                </a:ln>
                <a:solidFill>
                  <a:schemeClr val="tx1"/>
                </a:solidFill>
                <a:effectLst/>
                <a:uLnTx/>
                <a:uFillTx/>
                <a:latin typeface="Times New Roman" panose="02020603050405020304" pitchFamily="18" charset="0"/>
                <a:ea typeface="+mj-ea"/>
                <a:cs typeface="Times New Roman" panose="02020603050405020304" pitchFamily="18" charset="0"/>
              </a:rPr>
              <a:t>Организация</a:t>
            </a:r>
            <a:r>
              <a:rPr kumimoji="0" lang="ru-RU" sz="3600" b="0" i="0" u="none" strike="noStrike" kern="1200" cap="none" spc="0" normalizeH="0" noProof="0" dirty="0">
                <a:ln>
                  <a:noFill/>
                </a:ln>
                <a:solidFill>
                  <a:schemeClr val="tx1"/>
                </a:solidFill>
                <a:effectLst/>
                <a:uLnTx/>
                <a:uFillTx/>
                <a:latin typeface="Times New Roman" panose="02020603050405020304" pitchFamily="18" charset="0"/>
                <a:ea typeface="+mj-ea"/>
                <a:cs typeface="Times New Roman" panose="02020603050405020304" pitchFamily="18" charset="0"/>
              </a:rPr>
              <a:t> МЭ </a:t>
            </a:r>
            <a:r>
              <a:rPr kumimoji="0" lang="ru-RU" sz="3600" b="0" i="0" u="none" strike="noStrike" kern="1200" cap="none" spc="0" normalizeH="0" noProof="0" dirty="0" err="1">
                <a:ln>
                  <a:noFill/>
                </a:ln>
                <a:solidFill>
                  <a:schemeClr val="tx1"/>
                </a:solidFill>
                <a:effectLst/>
                <a:uLnTx/>
                <a:uFillTx/>
                <a:latin typeface="Times New Roman" panose="02020603050405020304" pitchFamily="18" charset="0"/>
                <a:ea typeface="+mj-ea"/>
                <a:cs typeface="Times New Roman" panose="02020603050405020304" pitchFamily="18" charset="0"/>
              </a:rPr>
              <a:t>ВсОШ</a:t>
            </a:r>
            <a:endParaRPr kumimoji="0" lang="ru-RU" sz="3600" b="0" i="0" u="none" strike="noStrike" kern="1200" cap="none" spc="0" normalizeH="0" baseline="0" noProof="0" dirty="0">
              <a:ln>
                <a:noFill/>
              </a:ln>
              <a:solidFill>
                <a:schemeClr val="tx1"/>
              </a:solidFill>
              <a:effectLst/>
              <a:uLnTx/>
              <a:uFillTx/>
              <a:latin typeface="Times New Roman" panose="02020603050405020304" pitchFamily="18" charset="0"/>
              <a:ea typeface="+mj-ea"/>
              <a:cs typeface="Times New Roman" panose="02020603050405020304" pitchFamily="18" charset="0"/>
            </a:endParaRPr>
          </a:p>
        </p:txBody>
      </p:sp>
      <p:sp>
        <p:nvSpPr>
          <p:cNvPr id="4" name="TextBox 3"/>
          <p:cNvSpPr txBox="1"/>
          <p:nvPr/>
        </p:nvSpPr>
        <p:spPr>
          <a:xfrm>
            <a:off x="215516" y="1052736"/>
            <a:ext cx="8712968" cy="2772554"/>
          </a:xfrm>
          <a:prstGeom prst="rect">
            <a:avLst/>
          </a:prstGeom>
          <a:noFill/>
        </p:spPr>
        <p:txBody>
          <a:bodyPr wrap="square" rtlCol="0">
            <a:spAutoFit/>
          </a:bodyPr>
          <a:lstStyle/>
          <a:p>
            <a:pPr lvl="0" algn="just">
              <a:lnSpc>
                <a:spcPct val="114000"/>
              </a:lnSpc>
              <a:spcBef>
                <a:spcPts val="600"/>
              </a:spcBef>
            </a:pPr>
            <a:r>
              <a:rPr lang="ru-RU" dirty="0">
                <a:latin typeface="Times New Roman" pitchFamily="18" charset="0"/>
                <a:cs typeface="Times New Roman" pitchFamily="18" charset="0"/>
              </a:rPr>
              <a:t>1</a:t>
            </a:r>
            <a:r>
              <a:rPr lang="ru-RU" dirty="0" smtClean="0">
                <a:latin typeface="Times New Roman" pitchFamily="18" charset="0"/>
                <a:cs typeface="Times New Roman" pitchFamily="18" charset="0"/>
              </a:rPr>
              <a:t>. </a:t>
            </a:r>
            <a:r>
              <a:rPr lang="ru-RU" dirty="0">
                <a:latin typeface="Times New Roman" pitchFamily="18" charset="0"/>
                <a:cs typeface="Times New Roman" pitchFamily="18" charset="0"/>
              </a:rPr>
              <a:t>Начало олимпиад – </a:t>
            </a:r>
            <a:r>
              <a:rPr lang="ru-RU" b="1" dirty="0">
                <a:latin typeface="Times New Roman" pitchFamily="18" charset="0"/>
                <a:cs typeface="Times New Roman" pitchFamily="18" charset="0"/>
              </a:rPr>
              <a:t>9.00</a:t>
            </a:r>
            <a:r>
              <a:rPr lang="ru-RU" dirty="0">
                <a:latin typeface="Times New Roman" pitchFamily="18" charset="0"/>
                <a:cs typeface="Times New Roman" pitchFamily="18" charset="0"/>
              </a:rPr>
              <a:t>.</a:t>
            </a:r>
          </a:p>
          <a:p>
            <a:pPr lvl="0" algn="just">
              <a:lnSpc>
                <a:spcPct val="114000"/>
              </a:lnSpc>
              <a:spcBef>
                <a:spcPts val="600"/>
              </a:spcBef>
            </a:pPr>
            <a:r>
              <a:rPr lang="ru-RU" dirty="0">
                <a:latin typeface="Times New Roman" pitchFamily="18" charset="0"/>
                <a:cs typeface="Times New Roman" pitchFamily="18" charset="0"/>
              </a:rPr>
              <a:t>2</a:t>
            </a:r>
            <a:r>
              <a:rPr lang="ru-RU" dirty="0" smtClean="0">
                <a:latin typeface="Times New Roman" pitchFamily="18" charset="0"/>
                <a:cs typeface="Times New Roman" pitchFamily="18" charset="0"/>
              </a:rPr>
              <a:t>. </a:t>
            </a:r>
            <a:r>
              <a:rPr lang="ru-RU" dirty="0">
                <a:latin typeface="Times New Roman" pitchFamily="18" charset="0"/>
                <a:cs typeface="Times New Roman" pitchFamily="18" charset="0"/>
              </a:rPr>
              <a:t>Участие в олимпиадах строго по спискам, которые размещены на сайте </a:t>
            </a:r>
            <a:r>
              <a:rPr lang="en-US" dirty="0">
                <a:latin typeface="Times New Roman" pitchFamily="18" charset="0"/>
                <a:cs typeface="Times New Roman" pitchFamily="18" charset="0"/>
                <a:hlinkClick r:id="rId2"/>
              </a:rPr>
              <a:t>http://www.ryazolymp.ru</a:t>
            </a:r>
            <a:r>
              <a:rPr lang="ru-RU" dirty="0" smtClean="0">
                <a:latin typeface="Times New Roman" pitchFamily="18" charset="0"/>
                <a:cs typeface="Times New Roman" pitchFamily="18" charset="0"/>
              </a:rPr>
              <a:t>.</a:t>
            </a:r>
          </a:p>
          <a:p>
            <a:pPr lvl="0" algn="just">
              <a:lnSpc>
                <a:spcPct val="114000"/>
              </a:lnSpc>
              <a:spcBef>
                <a:spcPts val="600"/>
              </a:spcBef>
            </a:pPr>
            <a:r>
              <a:rPr lang="ru-RU" b="1" dirty="0" smtClean="0">
                <a:latin typeface="Times New Roman" pitchFamily="18" charset="0"/>
                <a:cs typeface="Times New Roman" pitchFamily="18" charset="0"/>
              </a:rPr>
              <a:t> 3.</a:t>
            </a:r>
            <a:r>
              <a:rPr lang="ru-RU" i="1" dirty="0" smtClean="0">
                <a:latin typeface="Times New Roman" panose="02020603050405020304" pitchFamily="18" charset="0"/>
                <a:cs typeface="Times New Roman" panose="02020603050405020304" pitchFamily="18" charset="0"/>
              </a:rPr>
              <a:t>Все </a:t>
            </a:r>
            <a:r>
              <a:rPr lang="ru-RU" i="1" dirty="0">
                <a:latin typeface="Times New Roman" panose="02020603050405020304" pitchFamily="18" charset="0"/>
                <a:cs typeface="Times New Roman" panose="02020603050405020304" pitchFamily="18" charset="0"/>
              </a:rPr>
              <a:t>участники муниципального этапа олимпиады проходят в обязательном порядке процедуру регистрации согласно списку, предоставленному оргкомитетом. Участие </a:t>
            </a:r>
            <a:br>
              <a:rPr lang="ru-RU" i="1" dirty="0">
                <a:latin typeface="Times New Roman" panose="02020603050405020304" pitchFamily="18" charset="0"/>
                <a:cs typeface="Times New Roman" panose="02020603050405020304" pitchFamily="18" charset="0"/>
              </a:rPr>
            </a:br>
            <a:r>
              <a:rPr lang="ru-RU" i="1" dirty="0">
                <a:latin typeface="Times New Roman" panose="02020603050405020304" pitchFamily="18" charset="0"/>
                <a:cs typeface="Times New Roman" panose="02020603050405020304" pitchFamily="18" charset="0"/>
              </a:rPr>
              <a:t>в олимпиаде учащихся вне списка не допускается. Вход участника олимпиады в место проведения олимпиады осуществляется только при наличии у него паспорта гражданина РФ, либо свидетельства о рождении.</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1"/>
          <p:cNvSpPr txBox="1">
            <a:spLocks/>
          </p:cNvSpPr>
          <p:nvPr/>
        </p:nvSpPr>
        <p:spPr>
          <a:xfrm>
            <a:off x="457200" y="316966"/>
            <a:ext cx="8229600" cy="778098"/>
          </a:xfrm>
          <a:prstGeom prst="rect">
            <a:avLst/>
          </a:prstGeom>
        </p:spPr>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ru-RU" sz="3600" b="0" i="0" u="none" strike="noStrike" kern="1200" cap="none" spc="0" normalizeH="0" baseline="0" noProof="0" dirty="0">
                <a:ln>
                  <a:noFill/>
                </a:ln>
                <a:solidFill>
                  <a:schemeClr val="tx1"/>
                </a:solidFill>
                <a:effectLst/>
                <a:uLnTx/>
                <a:uFillTx/>
                <a:latin typeface="Times New Roman" panose="02020603050405020304" pitchFamily="18" charset="0"/>
                <a:ea typeface="+mj-ea"/>
                <a:cs typeface="Times New Roman" panose="02020603050405020304" pitchFamily="18" charset="0"/>
              </a:rPr>
              <a:t>Организация</a:t>
            </a:r>
            <a:r>
              <a:rPr kumimoji="0" lang="ru-RU" sz="3600" b="0" i="0" u="none" strike="noStrike" kern="1200" cap="none" spc="0" normalizeH="0" noProof="0" dirty="0">
                <a:ln>
                  <a:noFill/>
                </a:ln>
                <a:solidFill>
                  <a:schemeClr val="tx1"/>
                </a:solidFill>
                <a:effectLst/>
                <a:uLnTx/>
                <a:uFillTx/>
                <a:latin typeface="Times New Roman" panose="02020603050405020304" pitchFamily="18" charset="0"/>
                <a:ea typeface="+mj-ea"/>
                <a:cs typeface="Times New Roman" panose="02020603050405020304" pitchFamily="18" charset="0"/>
              </a:rPr>
              <a:t> МЭ </a:t>
            </a:r>
            <a:r>
              <a:rPr kumimoji="0" lang="ru-RU" sz="3600" b="0" i="0" u="none" strike="noStrike" kern="1200" cap="none" spc="0" normalizeH="0" noProof="0" dirty="0" err="1">
                <a:ln>
                  <a:noFill/>
                </a:ln>
                <a:solidFill>
                  <a:schemeClr val="tx1"/>
                </a:solidFill>
                <a:effectLst/>
                <a:uLnTx/>
                <a:uFillTx/>
                <a:latin typeface="Times New Roman" panose="02020603050405020304" pitchFamily="18" charset="0"/>
                <a:ea typeface="+mj-ea"/>
                <a:cs typeface="Times New Roman" panose="02020603050405020304" pitchFamily="18" charset="0"/>
              </a:rPr>
              <a:t>ВсОШ</a:t>
            </a:r>
            <a:endParaRPr kumimoji="0" lang="ru-RU" sz="3600" b="0" i="0" u="none" strike="noStrike" kern="1200" cap="none" spc="0" normalizeH="0" baseline="0" noProof="0" dirty="0">
              <a:ln>
                <a:noFill/>
              </a:ln>
              <a:solidFill>
                <a:schemeClr val="tx1"/>
              </a:solidFill>
              <a:effectLst/>
              <a:uLnTx/>
              <a:uFillTx/>
              <a:latin typeface="Times New Roman" panose="02020603050405020304" pitchFamily="18" charset="0"/>
              <a:ea typeface="+mj-ea"/>
              <a:cs typeface="Times New Roman" panose="02020603050405020304" pitchFamily="18" charset="0"/>
            </a:endParaRPr>
          </a:p>
        </p:txBody>
      </p:sp>
      <p:sp>
        <p:nvSpPr>
          <p:cNvPr id="4" name="TextBox 3"/>
          <p:cNvSpPr txBox="1"/>
          <p:nvPr/>
        </p:nvSpPr>
        <p:spPr>
          <a:xfrm>
            <a:off x="215516" y="1124744"/>
            <a:ext cx="8712968" cy="3580147"/>
          </a:xfrm>
          <a:prstGeom prst="rect">
            <a:avLst/>
          </a:prstGeom>
          <a:noFill/>
        </p:spPr>
        <p:txBody>
          <a:bodyPr wrap="square" rtlCol="0">
            <a:spAutoFit/>
          </a:bodyPr>
          <a:lstStyle/>
          <a:p>
            <a:pPr lvl="0" algn="just">
              <a:lnSpc>
                <a:spcPct val="114000"/>
              </a:lnSpc>
              <a:spcBef>
                <a:spcPts val="600"/>
              </a:spcBef>
            </a:pPr>
            <a:r>
              <a:rPr lang="ru-RU" dirty="0" smtClean="0">
                <a:latin typeface="Times New Roman" pitchFamily="18" charset="0"/>
                <a:cs typeface="Times New Roman" pitchFamily="18" charset="0"/>
              </a:rPr>
              <a:t>4</a:t>
            </a:r>
            <a:r>
              <a:rPr lang="ru-RU" dirty="0" smtClean="0">
                <a:latin typeface="Times New Roman" pitchFamily="18" charset="0"/>
                <a:cs typeface="Times New Roman" pitchFamily="18" charset="0"/>
              </a:rPr>
              <a:t>. </a:t>
            </a:r>
            <a:r>
              <a:rPr lang="ru-RU" dirty="0">
                <a:latin typeface="Times New Roman" pitchFamily="18" charset="0"/>
                <a:cs typeface="Times New Roman" pitchFamily="18" charset="0"/>
              </a:rPr>
              <a:t>На каждого участника распечатывается 1 титульный лист и несколько рабочих листов, все страницы должны быть пронумерованы. Рабочие листы односторонние. Для черновиков рекомендуем использовать тетрадные листы.</a:t>
            </a:r>
          </a:p>
          <a:p>
            <a:pPr lvl="0" algn="just">
              <a:lnSpc>
                <a:spcPct val="114000"/>
              </a:lnSpc>
              <a:spcBef>
                <a:spcPts val="600"/>
              </a:spcBef>
            </a:pPr>
            <a:r>
              <a:rPr lang="ru-RU" dirty="0">
                <a:latin typeface="Times New Roman" pitchFamily="18" charset="0"/>
                <a:cs typeface="Times New Roman" pitchFamily="18" charset="0"/>
              </a:rPr>
              <a:t>5</a:t>
            </a:r>
            <a:r>
              <a:rPr lang="ru-RU" dirty="0" smtClean="0">
                <a:latin typeface="Times New Roman" pitchFamily="18" charset="0"/>
                <a:cs typeface="Times New Roman" pitchFamily="18" charset="0"/>
              </a:rPr>
              <a:t>. </a:t>
            </a:r>
            <a:r>
              <a:rPr lang="ru-RU" dirty="0">
                <a:latin typeface="Times New Roman" pitchFamily="18" charset="0"/>
                <a:cs typeface="Times New Roman" pitchFamily="18" charset="0"/>
              </a:rPr>
              <a:t>Всем учащимся необходимо принести ручки (для всех олимпиад), карандаши и линейки (для олимпиад по математике, физике, химии, географии, экономике, биологии, технологии и др.), </a:t>
            </a:r>
            <a:r>
              <a:rPr lang="ru-RU" dirty="0">
                <a:solidFill>
                  <a:srgbClr val="FF0000"/>
                </a:solidFill>
                <a:latin typeface="Times New Roman" pitchFamily="18" charset="0"/>
                <a:cs typeface="Times New Roman" pitchFamily="18" charset="0"/>
              </a:rPr>
              <a:t>сменную обувь. </a:t>
            </a:r>
            <a:r>
              <a:rPr lang="ru-RU" dirty="0">
                <a:latin typeface="Times New Roman" pitchFamily="18" charset="0"/>
                <a:cs typeface="Times New Roman" pitchFamily="18" charset="0"/>
              </a:rPr>
              <a:t>Другое </a:t>
            </a:r>
            <a:r>
              <a:rPr lang="ru-RU" dirty="0" err="1">
                <a:latin typeface="Times New Roman" pitchFamily="18" charset="0"/>
                <a:cs typeface="Times New Roman" pitchFamily="18" charset="0"/>
              </a:rPr>
              <a:t>метериально</a:t>
            </a:r>
            <a:r>
              <a:rPr lang="ru-RU" dirty="0">
                <a:latin typeface="Times New Roman" pitchFamily="18" charset="0"/>
                <a:cs typeface="Times New Roman" pitchFamily="18" charset="0"/>
              </a:rPr>
              <a:t>-техническое обеспечение будет написано в требованиях.</a:t>
            </a:r>
          </a:p>
          <a:p>
            <a:pPr lvl="0" algn="just"/>
            <a:endParaRPr lang="ru-RU" sz="800" dirty="0">
              <a:latin typeface="Times New Roman" pitchFamily="18" charset="0"/>
              <a:cs typeface="Times New Roman" pitchFamily="18" charset="0"/>
            </a:endParaRPr>
          </a:p>
          <a:p>
            <a:pPr lvl="0" algn="just"/>
            <a:endParaRPr lang="ru-RU" sz="800" dirty="0">
              <a:latin typeface="Times New Roman" pitchFamily="18" charset="0"/>
              <a:cs typeface="Times New Roman" pitchFamily="18" charset="0"/>
            </a:endParaRPr>
          </a:p>
          <a:p>
            <a:pPr lvl="0" algn="just"/>
            <a:endParaRPr lang="ru-RU" sz="800" dirty="0">
              <a:latin typeface="Times New Roman" pitchFamily="18" charset="0"/>
              <a:cs typeface="Times New Roman" pitchFamily="18" charset="0"/>
            </a:endParaRPr>
          </a:p>
          <a:p>
            <a:pPr lvl="0" algn="just"/>
            <a:endParaRPr lang="ru-RU" dirty="0">
              <a:latin typeface="Times New Roman" pitchFamily="18" charset="0"/>
              <a:cs typeface="Times New Roman" pitchFamily="18" charset="0"/>
            </a:endParaRPr>
          </a:p>
          <a:p>
            <a:pPr lvl="0"/>
            <a:endParaRPr lang="ru-RU" dirty="0"/>
          </a:p>
          <a:p>
            <a:pPr algn="just"/>
            <a:endParaRPr lang="ru-RU" dirty="0"/>
          </a:p>
        </p:txBody>
      </p:sp>
    </p:spTree>
    <p:extLst>
      <p:ext uri="{BB962C8B-B14F-4D97-AF65-F5344CB8AC3E}">
        <p14:creationId xmlns:p14="http://schemas.microsoft.com/office/powerpoint/2010/main" val="39616692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1"/>
          <p:cNvSpPr txBox="1">
            <a:spLocks/>
          </p:cNvSpPr>
          <p:nvPr/>
        </p:nvSpPr>
        <p:spPr>
          <a:xfrm>
            <a:off x="457200" y="260640"/>
            <a:ext cx="8229600" cy="620688"/>
          </a:xfrm>
          <a:prstGeom prst="rect">
            <a:avLst/>
          </a:prstGeom>
        </p:spPr>
        <p:txBody>
          <a:bodyPr/>
          <a:lstStyle/>
          <a:p>
            <a:pPr lvl="0" algn="ctr"/>
            <a:r>
              <a:rPr lang="ru-RU" sz="2800" dirty="0">
                <a:latin typeface="Times New Roman" panose="02020603050405020304" pitchFamily="18" charset="0"/>
                <a:cs typeface="Times New Roman" panose="02020603050405020304" pitchFamily="18" charset="0"/>
              </a:rPr>
              <a:t>Особенности проведения некоторых олимпиад</a:t>
            </a:r>
          </a:p>
        </p:txBody>
      </p:sp>
      <p:sp>
        <p:nvSpPr>
          <p:cNvPr id="4" name="TextBox 3"/>
          <p:cNvSpPr txBox="1"/>
          <p:nvPr/>
        </p:nvSpPr>
        <p:spPr>
          <a:xfrm>
            <a:off x="215516" y="908720"/>
            <a:ext cx="8712968" cy="5663089"/>
          </a:xfrm>
          <a:prstGeom prst="rect">
            <a:avLst/>
          </a:prstGeom>
          <a:noFill/>
        </p:spPr>
        <p:txBody>
          <a:bodyPr wrap="square" rtlCol="0">
            <a:spAutoFit/>
          </a:bodyPr>
          <a:lstStyle/>
          <a:p>
            <a:pPr lvl="0" algn="ctr"/>
            <a:r>
              <a:rPr lang="ru-RU" b="1" dirty="0">
                <a:latin typeface="Times New Roman" pitchFamily="18" charset="0"/>
                <a:cs typeface="Times New Roman" pitchFamily="18" charset="0"/>
              </a:rPr>
              <a:t>Технология</a:t>
            </a:r>
          </a:p>
          <a:p>
            <a:pPr lvl="0" algn="ctr"/>
            <a:r>
              <a:rPr lang="ru-RU" sz="1600" dirty="0">
                <a:latin typeface="Times New Roman" pitchFamily="18" charset="0"/>
                <a:cs typeface="Times New Roman" pitchFamily="18" charset="0"/>
              </a:rPr>
              <a:t>Примерная программа проведения олимпиады</a:t>
            </a:r>
          </a:p>
          <a:p>
            <a:pPr lvl="0" algn="ctr"/>
            <a:r>
              <a:rPr lang="ru-RU" sz="1600" dirty="0">
                <a:latin typeface="Times New Roman" pitchFamily="18" charset="0"/>
                <a:cs typeface="Times New Roman" pitchFamily="18" charset="0"/>
              </a:rPr>
              <a:t>21 ноября 2023 года (вторник)</a:t>
            </a:r>
          </a:p>
          <a:p>
            <a:pPr lvl="0" algn="ctr"/>
            <a:r>
              <a:rPr lang="ru-RU" sz="1600" dirty="0">
                <a:latin typeface="Times New Roman" pitchFamily="18" charset="0"/>
                <a:cs typeface="Times New Roman" pitchFamily="18" charset="0"/>
              </a:rPr>
              <a:t>9:00 – 10:05 – теоретический тур</a:t>
            </a:r>
          </a:p>
          <a:p>
            <a:pPr lvl="0" algn="ctr"/>
            <a:r>
              <a:rPr lang="ru-RU" sz="1600" dirty="0">
                <a:latin typeface="Times New Roman" pitchFamily="18" charset="0"/>
                <a:cs typeface="Times New Roman" pitchFamily="18" charset="0"/>
              </a:rPr>
              <a:t>10:25 – 13:00 – защита проектов</a:t>
            </a:r>
          </a:p>
          <a:p>
            <a:pPr lvl="0" algn="ctr"/>
            <a:r>
              <a:rPr lang="ru-RU" sz="1600" dirty="0">
                <a:latin typeface="Times New Roman" pitchFamily="18" charset="0"/>
                <a:cs typeface="Times New Roman" pitchFamily="18" charset="0"/>
              </a:rPr>
              <a:t>22 ноября 2023 года (среда)</a:t>
            </a:r>
          </a:p>
          <a:p>
            <a:pPr lvl="0" algn="ctr"/>
            <a:r>
              <a:rPr lang="ru-RU" sz="1600" dirty="0">
                <a:latin typeface="Times New Roman" pitchFamily="18" charset="0"/>
                <a:cs typeface="Times New Roman" pitchFamily="18" charset="0"/>
              </a:rPr>
              <a:t>С 9:00 – практические испытания </a:t>
            </a:r>
          </a:p>
          <a:p>
            <a:pPr lvl="0" algn="ctr"/>
            <a:r>
              <a:rPr lang="ru-RU" sz="1600" b="1" dirty="0">
                <a:latin typeface="Times New Roman" pitchFamily="18" charset="0"/>
                <a:cs typeface="Times New Roman" pitchFamily="18" charset="0"/>
              </a:rPr>
              <a:t>Внимание! </a:t>
            </a:r>
          </a:p>
          <a:p>
            <a:pPr lvl="0" algn="ctr"/>
            <a:r>
              <a:rPr lang="ru-RU" sz="1600" dirty="0">
                <a:latin typeface="Times New Roman" pitchFamily="18" charset="0"/>
                <a:cs typeface="Times New Roman" pitchFamily="18" charset="0"/>
              </a:rPr>
              <a:t>Подробная программа  проведения будет выслана за 5 дней до олимпиады.</a:t>
            </a:r>
          </a:p>
          <a:p>
            <a:pPr lvl="0" algn="ctr"/>
            <a:endParaRPr lang="ru-RU" dirty="0">
              <a:latin typeface="Times New Roman" pitchFamily="18" charset="0"/>
              <a:cs typeface="Times New Roman" pitchFamily="18" charset="0"/>
            </a:endParaRPr>
          </a:p>
          <a:p>
            <a:pPr lvl="0" algn="ctr"/>
            <a:r>
              <a:rPr lang="ru-RU" b="1" dirty="0">
                <a:solidFill>
                  <a:prstClr val="black"/>
                </a:solidFill>
                <a:latin typeface="Times New Roman" pitchFamily="18" charset="0"/>
                <a:cs typeface="Times New Roman" pitchFamily="18" charset="0"/>
              </a:rPr>
              <a:t>Профиль ТТТТ и КДДТ</a:t>
            </a:r>
            <a:endParaRPr lang="ru-RU" b="1" dirty="0">
              <a:latin typeface="Times New Roman" pitchFamily="18" charset="0"/>
              <a:cs typeface="Times New Roman" pitchFamily="18" charset="0"/>
            </a:endParaRPr>
          </a:p>
          <a:p>
            <a:pPr lvl="0" algn="just"/>
            <a:r>
              <a:rPr lang="ru-RU" dirty="0">
                <a:latin typeface="Times New Roman" pitchFamily="18" charset="0"/>
                <a:cs typeface="Times New Roman" pitchFamily="18" charset="0"/>
              </a:rPr>
              <a:t>Теоретическая часть и защита проектов будет проходить на базе ЦМиСО. </a:t>
            </a:r>
          </a:p>
          <a:p>
            <a:pPr lvl="0" algn="just"/>
            <a:r>
              <a:rPr lang="ru-RU" dirty="0">
                <a:latin typeface="Times New Roman" pitchFamily="18" charset="0"/>
                <a:cs typeface="Times New Roman" pitchFamily="18" charset="0"/>
              </a:rPr>
              <a:t>Практическая часть для учащихся  7-11 классов будет проходить по графику </a:t>
            </a:r>
          </a:p>
          <a:p>
            <a:pPr lvl="0" algn="just"/>
            <a:r>
              <a:rPr lang="ru-RU" dirty="0">
                <a:latin typeface="Times New Roman" pitchFamily="18" charset="0"/>
                <a:cs typeface="Times New Roman" pitchFamily="18" charset="0"/>
              </a:rPr>
              <a:t>22.11.2023 г. на базе школы № 69. График уточняется.</a:t>
            </a:r>
          </a:p>
          <a:p>
            <a:pPr lvl="0" algn="just"/>
            <a:endParaRPr lang="ru-RU" dirty="0">
              <a:latin typeface="Times New Roman" pitchFamily="18" charset="0"/>
              <a:cs typeface="Times New Roman" pitchFamily="18" charset="0"/>
            </a:endParaRPr>
          </a:p>
          <a:p>
            <a:pPr lvl="0" algn="ctr"/>
            <a:r>
              <a:rPr lang="ru-RU" b="1" dirty="0">
                <a:solidFill>
                  <a:prstClr val="black"/>
                </a:solidFill>
                <a:latin typeface="Times New Roman" pitchFamily="18" charset="0"/>
                <a:cs typeface="Times New Roman" pitchFamily="18" charset="0"/>
              </a:rPr>
              <a:t>Профиль «Робототехника» и практическая часть 3-</a:t>
            </a:r>
            <a:r>
              <a:rPr lang="en-US" b="1" dirty="0">
                <a:solidFill>
                  <a:prstClr val="black"/>
                </a:solidFill>
                <a:latin typeface="Times New Roman" pitchFamily="18" charset="0"/>
                <a:cs typeface="Times New Roman" pitchFamily="18" charset="0"/>
              </a:rPr>
              <a:t>D</a:t>
            </a:r>
            <a:r>
              <a:rPr lang="ru-RU" b="1" dirty="0">
                <a:solidFill>
                  <a:prstClr val="black"/>
                </a:solidFill>
                <a:latin typeface="Times New Roman" pitchFamily="18" charset="0"/>
                <a:cs typeface="Times New Roman" pitchFamily="18" charset="0"/>
              </a:rPr>
              <a:t> моделирования</a:t>
            </a:r>
            <a:endParaRPr lang="ru-RU" dirty="0">
              <a:latin typeface="Times New Roman" pitchFamily="18" charset="0"/>
              <a:cs typeface="Times New Roman" pitchFamily="18" charset="0"/>
            </a:endParaRPr>
          </a:p>
          <a:p>
            <a:pPr algn="just"/>
            <a:r>
              <a:rPr lang="ru-RU" dirty="0">
                <a:latin typeface="Times New Roman" pitchFamily="18" charset="0"/>
                <a:cs typeface="Times New Roman" pitchFamily="18" charset="0"/>
              </a:rPr>
              <a:t>Теоретическая, практическая части и защита проектов будут проходить на базе школы № 60/61 с 9.00 21.11.2023 года. </a:t>
            </a:r>
          </a:p>
          <a:p>
            <a:pPr algn="just"/>
            <a:r>
              <a:rPr lang="ru-RU" dirty="0">
                <a:latin typeface="Times New Roman" pitchFamily="18" charset="0"/>
                <a:cs typeface="Times New Roman" pitchFamily="18" charset="0"/>
              </a:rPr>
              <a:t>Пояснительные записки проектных работ требовалось сдать до 7 ноября 2023 года в оргкомитет (ЦМиСО). </a:t>
            </a:r>
          </a:p>
          <a:p>
            <a:pPr lvl="0" algn="just"/>
            <a:r>
              <a:rPr lang="ru-RU" dirty="0">
                <a:latin typeface="Times New Roman" pitchFamily="18" charset="0"/>
                <a:cs typeface="Times New Roman" pitchFamily="18" charset="0"/>
              </a:rPr>
              <a:t> </a:t>
            </a:r>
            <a:endParaRPr lang="ru-RU"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79512" y="881328"/>
            <a:ext cx="8605464" cy="4401205"/>
          </a:xfrm>
          <a:prstGeom prst="rect">
            <a:avLst/>
          </a:prstGeom>
        </p:spPr>
        <p:txBody>
          <a:bodyPr wrap="square">
            <a:spAutoFit/>
          </a:bodyPr>
          <a:lstStyle/>
          <a:p>
            <a:pPr lvl="0" algn="ctr"/>
            <a:endParaRPr lang="ru-RU" sz="1600" b="1" dirty="0">
              <a:latin typeface="Times New Roman" pitchFamily="18" charset="0"/>
              <a:cs typeface="Times New Roman" pitchFamily="18" charset="0"/>
            </a:endParaRPr>
          </a:p>
          <a:p>
            <a:pPr lvl="0" algn="ctr"/>
            <a:endParaRPr lang="ru-RU" sz="1600" b="1" dirty="0">
              <a:latin typeface="Times New Roman" pitchFamily="18" charset="0"/>
              <a:cs typeface="Times New Roman" pitchFamily="18" charset="0"/>
            </a:endParaRPr>
          </a:p>
          <a:p>
            <a:pPr lvl="0" algn="ctr"/>
            <a:endParaRPr lang="ru-RU" sz="1600" b="1" dirty="0">
              <a:latin typeface="Times New Roman" pitchFamily="18" charset="0"/>
              <a:cs typeface="Times New Roman" pitchFamily="18" charset="0"/>
            </a:endParaRPr>
          </a:p>
          <a:p>
            <a:pPr lvl="0" algn="ctr"/>
            <a:r>
              <a:rPr lang="ru-RU" b="1" dirty="0">
                <a:latin typeface="Times New Roman" pitchFamily="18" charset="0"/>
                <a:cs typeface="Times New Roman" pitchFamily="18" charset="0"/>
              </a:rPr>
              <a:t>Физическая культура</a:t>
            </a:r>
          </a:p>
          <a:p>
            <a:pPr lvl="0" algn="ctr"/>
            <a:endParaRPr lang="ru-RU" b="1" dirty="0">
              <a:latin typeface="Times New Roman" pitchFamily="18" charset="0"/>
              <a:cs typeface="Times New Roman" pitchFamily="18" charset="0"/>
            </a:endParaRPr>
          </a:p>
          <a:p>
            <a:pPr lvl="0" algn="ctr"/>
            <a:r>
              <a:rPr lang="ru-RU" dirty="0">
                <a:latin typeface="Times New Roman" pitchFamily="18" charset="0"/>
                <a:cs typeface="Times New Roman" pitchFamily="18" charset="0"/>
              </a:rPr>
              <a:t>Примерная программа проведения олимпиады</a:t>
            </a:r>
          </a:p>
          <a:p>
            <a:pPr lvl="0" algn="ctr"/>
            <a:r>
              <a:rPr lang="ru-RU" dirty="0">
                <a:latin typeface="Times New Roman" pitchFamily="18" charset="0"/>
                <a:cs typeface="Times New Roman" pitchFamily="18" charset="0"/>
              </a:rPr>
              <a:t>28 ноября 2023 года (вторник)</a:t>
            </a:r>
          </a:p>
          <a:p>
            <a:pPr lvl="0" algn="ctr"/>
            <a:r>
              <a:rPr lang="ru-RU" dirty="0">
                <a:latin typeface="Times New Roman" pitchFamily="18" charset="0"/>
                <a:cs typeface="Times New Roman" pitchFamily="18" charset="0"/>
              </a:rPr>
              <a:t>9:00 – 10:05 – теоретический тур</a:t>
            </a:r>
          </a:p>
          <a:p>
            <a:pPr lvl="0" algn="ctr"/>
            <a:r>
              <a:rPr lang="ru-RU" dirty="0">
                <a:latin typeface="Times New Roman" pitchFamily="18" charset="0"/>
                <a:cs typeface="Times New Roman" pitchFamily="18" charset="0"/>
              </a:rPr>
              <a:t>10:25 – 13:00 – практическое испытание (полоса препятствий?)</a:t>
            </a:r>
          </a:p>
          <a:p>
            <a:pPr lvl="0" algn="ctr"/>
            <a:r>
              <a:rPr lang="ru-RU" dirty="0">
                <a:latin typeface="Times New Roman" pitchFamily="18" charset="0"/>
                <a:cs typeface="Times New Roman" pitchFamily="18" charset="0"/>
              </a:rPr>
              <a:t>29 ноября 2023 года (среда)</a:t>
            </a:r>
          </a:p>
          <a:p>
            <a:pPr lvl="0" algn="ctr"/>
            <a:r>
              <a:rPr lang="ru-RU" dirty="0">
                <a:latin typeface="Times New Roman" pitchFamily="18" charset="0"/>
                <a:cs typeface="Times New Roman" pitchFamily="18" charset="0"/>
              </a:rPr>
              <a:t>С 9:00 – практические испытания (гимнастика, спортивные игры)</a:t>
            </a:r>
          </a:p>
          <a:p>
            <a:pPr lvl="0" algn="ctr"/>
            <a:endParaRPr lang="ru-RU" b="1" dirty="0">
              <a:latin typeface="Times New Roman" pitchFamily="18" charset="0"/>
              <a:cs typeface="Times New Roman" pitchFamily="18" charset="0"/>
            </a:endParaRPr>
          </a:p>
          <a:p>
            <a:pPr lvl="0" algn="ctr"/>
            <a:r>
              <a:rPr lang="ru-RU" b="1" dirty="0">
                <a:latin typeface="Times New Roman" pitchFamily="18" charset="0"/>
                <a:cs typeface="Times New Roman" pitchFamily="18" charset="0"/>
              </a:rPr>
              <a:t>Внимание! </a:t>
            </a:r>
          </a:p>
          <a:p>
            <a:pPr lvl="0" algn="ctr"/>
            <a:r>
              <a:rPr lang="ru-RU" dirty="0">
                <a:latin typeface="Times New Roman" pitchFamily="18" charset="0"/>
                <a:cs typeface="Times New Roman" pitchFamily="18" charset="0"/>
              </a:rPr>
              <a:t>Подробная программа с распределением школ, указанием места проведения будет выслана за 5 дней до проведения олимпиады. </a:t>
            </a:r>
          </a:p>
          <a:p>
            <a:pPr lvl="0" algn="ctr"/>
            <a:r>
              <a:rPr lang="ru-RU" sz="1600" dirty="0">
                <a:latin typeface="Times New Roman" pitchFamily="18" charset="0"/>
                <a:cs typeface="Times New Roman" pitchFamily="18" charset="0"/>
              </a:rPr>
              <a:t>	</a:t>
            </a:r>
            <a:endParaRPr lang="ru-RU" sz="1400" dirty="0">
              <a:latin typeface="Times New Roman" pitchFamily="18" charset="0"/>
              <a:cs typeface="Times New Roman" pitchFamily="18" charset="0"/>
            </a:endParaRPr>
          </a:p>
        </p:txBody>
      </p:sp>
      <p:sp>
        <p:nvSpPr>
          <p:cNvPr id="3" name="Заголовок 1">
            <a:extLst>
              <a:ext uri="{FF2B5EF4-FFF2-40B4-BE49-F238E27FC236}">
                <a16:creationId xmlns="" xmlns:a16="http://schemas.microsoft.com/office/drawing/2014/main" id="{CE04762E-0BFC-43FB-8F4A-46DD4DE91659}"/>
              </a:ext>
            </a:extLst>
          </p:cNvPr>
          <p:cNvSpPr txBox="1">
            <a:spLocks/>
          </p:cNvSpPr>
          <p:nvPr/>
        </p:nvSpPr>
        <p:spPr>
          <a:xfrm>
            <a:off x="457200" y="260640"/>
            <a:ext cx="8229600" cy="620688"/>
          </a:xfrm>
          <a:prstGeom prst="rect">
            <a:avLst/>
          </a:prstGeom>
        </p:spPr>
        <p:txBody>
          <a:bodyPr/>
          <a:lstStyle/>
          <a:p>
            <a:pPr lvl="0" algn="ctr"/>
            <a:r>
              <a:rPr lang="ru-RU" sz="2800" dirty="0">
                <a:latin typeface="Times New Roman" panose="02020603050405020304" pitchFamily="18" charset="0"/>
                <a:cs typeface="Times New Roman" panose="02020603050405020304" pitchFamily="18" charset="0"/>
              </a:rPr>
              <a:t>Особенности проведения некоторых олимпиад</a:t>
            </a:r>
          </a:p>
        </p:txBody>
      </p:sp>
    </p:spTree>
    <p:extLst>
      <p:ext uri="{BB962C8B-B14F-4D97-AF65-F5344CB8AC3E}">
        <p14:creationId xmlns:p14="http://schemas.microsoft.com/office/powerpoint/2010/main" val="21182957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11560" y="692696"/>
            <a:ext cx="8280920" cy="4739759"/>
          </a:xfrm>
          <a:prstGeom prst="rect">
            <a:avLst/>
          </a:prstGeom>
        </p:spPr>
        <p:txBody>
          <a:bodyPr wrap="square">
            <a:spAutoFit/>
          </a:bodyPr>
          <a:lstStyle/>
          <a:p>
            <a:pPr lvl="0" algn="ctr"/>
            <a:r>
              <a:rPr lang="ru-RU" b="1" dirty="0">
                <a:latin typeface="Times New Roman" pitchFamily="18" charset="0"/>
                <a:cs typeface="Times New Roman" pitchFamily="18" charset="0"/>
              </a:rPr>
              <a:t>Экология</a:t>
            </a:r>
          </a:p>
          <a:p>
            <a:pPr lvl="0" algn="ctr"/>
            <a:endParaRPr lang="ru-RU" b="1" dirty="0">
              <a:latin typeface="Times New Roman" pitchFamily="18" charset="0"/>
              <a:cs typeface="Times New Roman" pitchFamily="18" charset="0"/>
            </a:endParaRPr>
          </a:p>
          <a:p>
            <a:pPr lvl="0" algn="just"/>
            <a:r>
              <a:rPr lang="ru-RU" dirty="0">
                <a:latin typeface="Times New Roman" pitchFamily="18" charset="0"/>
                <a:cs typeface="Times New Roman" pitchFamily="18" charset="0"/>
              </a:rPr>
              <a:t>Муниципальный этап без защиты проектов </a:t>
            </a:r>
          </a:p>
          <a:p>
            <a:pPr lvl="0" algn="just"/>
            <a:endParaRPr lang="ru-RU" dirty="0">
              <a:latin typeface="Times New Roman" pitchFamily="18" charset="0"/>
              <a:cs typeface="Times New Roman" pitchFamily="18" charset="0"/>
            </a:endParaRPr>
          </a:p>
          <a:p>
            <a:pPr lvl="0" algn="ctr"/>
            <a:r>
              <a:rPr lang="ru-RU" b="1" dirty="0">
                <a:latin typeface="Times New Roman" pitchFamily="18" charset="0"/>
                <a:cs typeface="Times New Roman" pitchFamily="18" charset="0"/>
              </a:rPr>
              <a:t>ОБЖ</a:t>
            </a:r>
          </a:p>
          <a:p>
            <a:pPr lvl="0" algn="just"/>
            <a:r>
              <a:rPr lang="ru-RU" dirty="0">
                <a:latin typeface="Times New Roman" pitchFamily="18" charset="0"/>
                <a:cs typeface="Times New Roman" pitchFamily="18" charset="0"/>
              </a:rPr>
              <a:t>Теоретический тур – с 9.00 на базе школы № 65</a:t>
            </a:r>
          </a:p>
          <a:p>
            <a:pPr lvl="0" algn="just"/>
            <a:r>
              <a:rPr lang="ru-RU" dirty="0">
                <a:latin typeface="Times New Roman" pitchFamily="18" charset="0"/>
                <a:cs typeface="Times New Roman" pitchFamily="18" charset="0"/>
              </a:rPr>
              <a:t>Практический тур (после завершения теоретического тура) – на базе школы № 69. График участия  – определяется.</a:t>
            </a:r>
          </a:p>
          <a:p>
            <a:pPr lvl="0" algn="just"/>
            <a:endParaRPr lang="ru-RU" dirty="0">
              <a:latin typeface="Times New Roman" pitchFamily="18" charset="0"/>
              <a:cs typeface="Times New Roman" pitchFamily="18" charset="0"/>
            </a:endParaRPr>
          </a:p>
          <a:p>
            <a:pPr lvl="0" algn="ctr"/>
            <a:r>
              <a:rPr lang="ru-RU" b="1" dirty="0">
                <a:latin typeface="Times New Roman" pitchFamily="18" charset="0"/>
                <a:cs typeface="Times New Roman" pitchFamily="18" charset="0"/>
              </a:rPr>
              <a:t>Химия, физика</a:t>
            </a:r>
          </a:p>
          <a:p>
            <a:pPr lvl="0"/>
            <a:r>
              <a:rPr lang="ru-RU" dirty="0">
                <a:latin typeface="Times New Roman" pitchFamily="18" charset="0"/>
                <a:cs typeface="Times New Roman" pitchFamily="18" charset="0"/>
              </a:rPr>
              <a:t>Виртуальный эксперимент</a:t>
            </a:r>
          </a:p>
          <a:p>
            <a:pPr lvl="0"/>
            <a:endParaRPr lang="ru-RU" dirty="0">
              <a:latin typeface="Times New Roman" pitchFamily="18" charset="0"/>
              <a:cs typeface="Times New Roman" pitchFamily="18" charset="0"/>
            </a:endParaRPr>
          </a:p>
          <a:p>
            <a:pPr lvl="0" algn="ctr"/>
            <a:r>
              <a:rPr lang="ru-RU" b="1" dirty="0">
                <a:latin typeface="Times New Roman" pitchFamily="18" charset="0"/>
                <a:cs typeface="Times New Roman" pitchFamily="18" charset="0"/>
              </a:rPr>
              <a:t>Иностранные языки</a:t>
            </a:r>
          </a:p>
          <a:p>
            <a:pPr lvl="0" algn="ctr"/>
            <a:endParaRPr lang="ru-RU" sz="600" dirty="0">
              <a:latin typeface="Times New Roman" pitchFamily="18" charset="0"/>
              <a:cs typeface="Times New Roman" pitchFamily="18" charset="0"/>
            </a:endParaRPr>
          </a:p>
          <a:p>
            <a:pPr lvl="0" algn="just"/>
            <a:r>
              <a:rPr lang="ru-RU" dirty="0">
                <a:latin typeface="Times New Roman" pitchFamily="18" charset="0"/>
                <a:cs typeface="Times New Roman" pitchFamily="18" charset="0"/>
              </a:rPr>
              <a:t>Устный тур предполагается в олимпиадах по английскому, немецкому и французскому языкам. </a:t>
            </a:r>
            <a:endParaRPr lang="ru-RU" b="1" dirty="0">
              <a:latin typeface="Times New Roman" pitchFamily="18" charset="0"/>
              <a:cs typeface="Times New Roman" pitchFamily="18" charset="0"/>
            </a:endParaRPr>
          </a:p>
          <a:p>
            <a:pPr lvl="0"/>
            <a:endParaRPr lang="ru-RU" dirty="0">
              <a:latin typeface="Times New Roman" pitchFamily="18" charset="0"/>
              <a:cs typeface="Times New Roman" pitchFamily="18" charset="0"/>
            </a:endParaRPr>
          </a:p>
          <a:p>
            <a:pPr lvl="0" algn="ctr"/>
            <a:endParaRPr lang="ru-RU" sz="800" b="1" dirty="0">
              <a:latin typeface="Times New Roman" pitchFamily="18" charset="0"/>
              <a:cs typeface="Times New Roman" pitchFamily="18" charset="0"/>
            </a:endParaRPr>
          </a:p>
        </p:txBody>
      </p:sp>
    </p:spTree>
    <p:extLst>
      <p:ext uri="{BB962C8B-B14F-4D97-AF65-F5344CB8AC3E}">
        <p14:creationId xmlns:p14="http://schemas.microsoft.com/office/powerpoint/2010/main" val="2463254376"/>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968</TotalTime>
  <Words>1700</Words>
  <Application>Microsoft Office PowerPoint</Application>
  <PresentationFormat>Экран (4:3)</PresentationFormat>
  <Paragraphs>274</Paragraphs>
  <Slides>14</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14</vt:i4>
      </vt:variant>
    </vt:vector>
  </HeadingPairs>
  <TitlesOfParts>
    <vt:vector size="15" baseType="lpstr">
      <vt:lpstr>Тема Office</vt:lpstr>
      <vt:lpstr>Нормативные документы</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Директор</dc:creator>
  <cp:lastModifiedBy>usre</cp:lastModifiedBy>
  <cp:revision>74</cp:revision>
  <cp:lastPrinted>2023-11-08T10:38:11Z</cp:lastPrinted>
  <dcterms:created xsi:type="dcterms:W3CDTF">2020-11-02T08:46:51Z</dcterms:created>
  <dcterms:modified xsi:type="dcterms:W3CDTF">2023-11-08T19:09:48Z</dcterms:modified>
</cp:coreProperties>
</file>